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9" r:id="rId3"/>
    <p:sldId id="260" r:id="rId4"/>
    <p:sldId id="271" r:id="rId5"/>
    <p:sldId id="266" r:id="rId6"/>
    <p:sldId id="267" r:id="rId7"/>
    <p:sldId id="268" r:id="rId8"/>
    <p:sldId id="270" r:id="rId9"/>
    <p:sldId id="269" r:id="rId10"/>
    <p:sldId id="265" r:id="rId11"/>
    <p:sldId id="262" r:id="rId12"/>
    <p:sldId id="263" r:id="rId13"/>
    <p:sldId id="261"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1"/>
    <p:restoredTop sz="95807"/>
  </p:normalViewPr>
  <p:slideViewPr>
    <p:cSldViewPr snapToGrid="0" snapToObjects="1">
      <p:cViewPr varScale="1">
        <p:scale>
          <a:sx n="48" d="100"/>
          <a:sy n="48" d="100"/>
        </p:scale>
        <p:origin x="224" y="1448"/>
      </p:cViewPr>
      <p:guideLst/>
    </p:cSldViewPr>
  </p:slideViewPr>
  <p:outlineViewPr>
    <p:cViewPr>
      <p:scale>
        <a:sx n="33" d="100"/>
        <a:sy n="33" d="100"/>
      </p:scale>
      <p:origin x="0" y="-380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12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05E487-1A4C-AC41-BB6E-086350C36628}" type="datetimeFigureOut">
              <a:rPr lang="en-US" smtClean="0"/>
              <a:t>5/29/20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6A594-4322-4540-B798-8ADDF2D8E397}" type="slidenum">
              <a:rPr lang="en-US" smtClean="0"/>
              <a:t>‹#›</a:t>
            </a:fld>
            <a:endParaRPr lang="en-US"/>
          </a:p>
        </p:txBody>
      </p:sp>
    </p:spTree>
    <p:extLst>
      <p:ext uri="{BB962C8B-B14F-4D97-AF65-F5344CB8AC3E}">
        <p14:creationId xmlns:p14="http://schemas.microsoft.com/office/powerpoint/2010/main" val="642967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enter week 10 of life changes due to </a:t>
            </a:r>
            <a:r>
              <a:rPr lang="en-US" dirty="0" err="1"/>
              <a:t>Covid</a:t>
            </a:r>
            <a:r>
              <a:rPr lang="en-US" dirty="0"/>
              <a:t> 19,  families, particularly those that are marginalized by Substance Use and Mental Health Disorders, </a:t>
            </a:r>
          </a:p>
          <a:p>
            <a:r>
              <a:rPr lang="en-US" dirty="0"/>
              <a:t> are facing unprecedented challenges related to health, finances, and parenting.   Two common themes in recovery is that “addiction is a disease of isolation” and heightened anxiety is a near universal trigger for substance use.   It is difficult to think of a more stressful event, for lots of us, than this pandemic. </a:t>
            </a:r>
          </a:p>
          <a:p>
            <a:endParaRPr lang="en-US" dirty="0"/>
          </a:p>
        </p:txBody>
      </p:sp>
      <p:sp>
        <p:nvSpPr>
          <p:cNvPr id="4" name="Slide Number Placeholder 3"/>
          <p:cNvSpPr>
            <a:spLocks noGrp="1"/>
          </p:cNvSpPr>
          <p:nvPr>
            <p:ph type="sldNum" sz="quarter" idx="5"/>
          </p:nvPr>
        </p:nvSpPr>
        <p:spPr/>
        <p:txBody>
          <a:bodyPr/>
          <a:lstStyle/>
          <a:p>
            <a:fld id="{F706A594-4322-4540-B798-8ADDF2D8E397}" type="slidenum">
              <a:rPr lang="en-US" smtClean="0"/>
              <a:t>2</a:t>
            </a:fld>
            <a:endParaRPr lang="en-US"/>
          </a:p>
        </p:txBody>
      </p:sp>
    </p:spTree>
    <p:extLst>
      <p:ext uri="{BB962C8B-B14F-4D97-AF65-F5344CB8AC3E}">
        <p14:creationId xmlns:p14="http://schemas.microsoft.com/office/powerpoint/2010/main" val="1937717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SLIDE Common Risks for Opioid Overdose (1)</a:t>
            </a:r>
            <a:endParaRPr lang="en-US" sz="1200" dirty="0"/>
          </a:p>
          <a:p>
            <a:r>
              <a:rPr lang="en-US" sz="1200" dirty="0"/>
              <a:t>As approved</a:t>
            </a:r>
            <a:r>
              <a:rPr lang="en-US" sz="1200" baseline="0" dirty="0"/>
              <a:t> trainers</a:t>
            </a:r>
            <a:r>
              <a:rPr lang="en-US" sz="1200" dirty="0"/>
              <a:t> we need to understand the risks of opioid overdose and convey those risks to our participants.  Many of the risks for opioid overdose are well established and these can be helpful in educating participants.  We need to ask our participants and learn their history to understand what their risks are.</a:t>
            </a:r>
          </a:p>
          <a:p>
            <a:r>
              <a:rPr lang="en-US" sz="1200" dirty="0"/>
              <a:t> </a:t>
            </a:r>
          </a:p>
          <a:p>
            <a:r>
              <a:rPr lang="en-US" sz="1200" b="1" dirty="0"/>
              <a:t>SLIDE Common Risks for Opioid Overdose (2)</a:t>
            </a:r>
            <a:endParaRPr lang="en-US" sz="1200" dirty="0"/>
          </a:p>
          <a:p>
            <a:r>
              <a:rPr lang="en-US" sz="1200" dirty="0"/>
              <a:t>Higher opioid doses, such as daily doses higher than 50 morphine milli-equivalents increases overdose risk. Also, changes in dose or formulations increase overdose risk; people who use heroin are thus frequently at risk due to unpredictable changes in substance purity from, for example, adulteration with fentanyl.</a:t>
            </a:r>
          </a:p>
          <a:p>
            <a:r>
              <a:rPr lang="en-US" sz="1200" b="1" dirty="0"/>
              <a:t> </a:t>
            </a:r>
            <a:endParaRPr lang="en-US" sz="1200" dirty="0"/>
          </a:p>
          <a:p>
            <a:r>
              <a:rPr lang="en-US" sz="1200" b="1" dirty="0"/>
              <a:t>SLIDE Common Risks for Opioid Overdose (3)</a:t>
            </a:r>
            <a:endParaRPr lang="en-US" sz="1200" dirty="0"/>
          </a:p>
          <a:p>
            <a:r>
              <a:rPr lang="en-US" sz="1200" i="1" dirty="0"/>
              <a:t>Polypharmacy and mixing substances</a:t>
            </a:r>
            <a:r>
              <a:rPr lang="en-US" sz="1200" dirty="0"/>
              <a:t> contribute to overdose risk, as opioid overdoses commonly involve other substances. Psychoactive medications of particular concern include barbiturates, stimulants, and benzodiazepines. Other medications that can have </a:t>
            </a:r>
            <a:r>
              <a:rPr lang="en-US" sz="1200" u="sng" dirty="0"/>
              <a:t>synergistically central nervous system depressive effects</a:t>
            </a:r>
            <a:r>
              <a:rPr lang="en-US" sz="1200" dirty="0"/>
              <a:t> include clonidine, promethazine, and gabapentin, include clonidine, the blood pressure medication; promethazine, a medication an anti-nausea medication; and gabapentin.</a:t>
            </a:r>
          </a:p>
          <a:p>
            <a:r>
              <a:rPr lang="en-US" sz="1200" dirty="0"/>
              <a:t> </a:t>
            </a:r>
          </a:p>
          <a:p>
            <a:r>
              <a:rPr lang="en-US" sz="1200" b="1" dirty="0"/>
              <a:t>SLIDE Common Risks for Opioid Overdose (4)</a:t>
            </a:r>
            <a:endParaRPr lang="en-US" sz="1200" dirty="0"/>
          </a:p>
          <a:p>
            <a:r>
              <a:rPr lang="en-US" sz="1200" dirty="0"/>
              <a:t>We also need to think about people who are socially isolated; whether they are using heroin or prescribed opioids they are at increased risk of dying from overdose because if and when they overdose there is no one there to rescue them.  So we need to educate participants that if they are going to use opioids, someone else should be around so that they can respond if they use too much.  Isolation is also associated with depression, which is itself associated with overdose</a:t>
            </a:r>
          </a:p>
          <a:p>
            <a:r>
              <a:rPr lang="en-US" sz="1200" dirty="0"/>
              <a:t> </a:t>
            </a:r>
          </a:p>
          <a:p>
            <a:r>
              <a:rPr lang="en-US" sz="1200" b="1" dirty="0"/>
              <a:t>SLIDE Common Risks for Opioid Overdose (5)</a:t>
            </a:r>
            <a:endParaRPr lang="en-US" sz="1200" dirty="0"/>
          </a:p>
          <a:p>
            <a:r>
              <a:rPr lang="en-US" sz="1200" dirty="0"/>
              <a:t>We should also consider chronic medical illness, particularly diseases of lung, liver, and kidney that compromise their function.  These increase the risk of overdose because they are the organs that metabolize substances and responsible for oxygenation.  Also mental illness, such as depression and anxiety, increase overdose risk.</a:t>
            </a:r>
          </a:p>
          <a:p>
            <a:r>
              <a:rPr lang="en-US" sz="1200" dirty="0"/>
              <a:t> </a:t>
            </a:r>
          </a:p>
          <a:p>
            <a:r>
              <a:rPr lang="en-US" sz="1200" b="1" dirty="0"/>
              <a:t>SLIDE Common Risks for Opioid Overdose (6)</a:t>
            </a:r>
            <a:endParaRPr lang="en-US" sz="1200" dirty="0"/>
          </a:p>
          <a:p>
            <a:r>
              <a:rPr lang="en-US" sz="1200" dirty="0"/>
              <a:t>Participants who've had a prior non-fatal overdose are at increased risk of having fatal overdose, similar to patients who have had suicide attempts are at increased risk for completing a suicide.</a:t>
            </a:r>
          </a:p>
          <a:p>
            <a:r>
              <a:rPr lang="en-US" sz="1200" dirty="0"/>
              <a:t> </a:t>
            </a:r>
          </a:p>
          <a:p>
            <a:r>
              <a:rPr lang="en-US" sz="1200" b="1" dirty="0"/>
              <a:t>SLIDE Common Risks for Opioid Overdose (7)</a:t>
            </a:r>
            <a:endParaRPr lang="en-US" sz="1200" dirty="0"/>
          </a:p>
          <a:p>
            <a:r>
              <a:rPr lang="en-US" sz="1200" dirty="0"/>
              <a:t>Participants with a previous addiction history have increased risk, they are subject to relapse, and are therefore at increased risk of overdose.  </a:t>
            </a:r>
          </a:p>
          <a:p>
            <a:r>
              <a:rPr lang="en-US" sz="1200" dirty="0"/>
              <a:t> </a:t>
            </a:r>
          </a:p>
          <a:p>
            <a:r>
              <a:rPr lang="en-US" sz="1200" b="1" dirty="0"/>
              <a:t>SLIDE Common Risks for Opioid Overdose (8)</a:t>
            </a:r>
            <a:endParaRPr lang="en-US" sz="1200" dirty="0"/>
          </a:p>
          <a:p>
            <a:r>
              <a:rPr lang="en-US" sz="1200" dirty="0"/>
              <a:t>Periods of abstinence should trigger us to educate our patients about overdose. We often think of abstinence as the goal for our patients with addiction and that over the long term it really should decrease their risk of overdose, but abstinence often comes with reduced opioid tolerance, which is actually a risk for overdose. Thus, it is important that we educate participants about that.  So we are particularly concerned about people who are released from incarceration and people leaving detox. We also need to think about people in recovery and who are abstinent from opioids and educate them about their increased risk if they relapse.  </a:t>
            </a:r>
          </a:p>
          <a:p>
            <a:endParaRPr lang="en-US" dirty="0"/>
          </a:p>
        </p:txBody>
      </p:sp>
      <p:sp>
        <p:nvSpPr>
          <p:cNvPr id="4" name="Slide Number Placeholder 3"/>
          <p:cNvSpPr>
            <a:spLocks noGrp="1"/>
          </p:cNvSpPr>
          <p:nvPr>
            <p:ph type="sldNum" sz="quarter" idx="5"/>
          </p:nvPr>
        </p:nvSpPr>
        <p:spPr/>
        <p:txBody>
          <a:bodyPr/>
          <a:lstStyle/>
          <a:p>
            <a:fld id="{F706A594-4322-4540-B798-8ADDF2D8E397}" type="slidenum">
              <a:rPr lang="en-US" smtClean="0"/>
              <a:t>5</a:t>
            </a:fld>
            <a:endParaRPr lang="en-US"/>
          </a:p>
        </p:txBody>
      </p:sp>
    </p:spTree>
    <p:extLst>
      <p:ext uri="{BB962C8B-B14F-4D97-AF65-F5344CB8AC3E}">
        <p14:creationId xmlns:p14="http://schemas.microsoft.com/office/powerpoint/2010/main" val="919617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06A594-4322-4540-B798-8ADDF2D8E397}" type="slidenum">
              <a:rPr lang="en-US" smtClean="0"/>
              <a:t>6</a:t>
            </a:fld>
            <a:endParaRPr lang="en-US"/>
          </a:p>
        </p:txBody>
      </p:sp>
    </p:spTree>
    <p:extLst>
      <p:ext uri="{BB962C8B-B14F-4D97-AF65-F5344CB8AC3E}">
        <p14:creationId xmlns:p14="http://schemas.microsoft.com/office/powerpoint/2010/main" val="3672224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06A594-4322-4540-B798-8ADDF2D8E397}" type="slidenum">
              <a:rPr lang="en-US" smtClean="0"/>
              <a:t>7</a:t>
            </a:fld>
            <a:endParaRPr lang="en-US"/>
          </a:p>
        </p:txBody>
      </p:sp>
    </p:spTree>
    <p:extLst>
      <p:ext uri="{BB962C8B-B14F-4D97-AF65-F5344CB8AC3E}">
        <p14:creationId xmlns:p14="http://schemas.microsoft.com/office/powerpoint/2010/main" val="3877064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06A594-4322-4540-B798-8ADDF2D8E397}" type="slidenum">
              <a:rPr lang="en-US" smtClean="0"/>
              <a:t>8</a:t>
            </a:fld>
            <a:endParaRPr lang="en-US"/>
          </a:p>
        </p:txBody>
      </p:sp>
    </p:spTree>
    <p:extLst>
      <p:ext uri="{BB962C8B-B14F-4D97-AF65-F5344CB8AC3E}">
        <p14:creationId xmlns:p14="http://schemas.microsoft.com/office/powerpoint/2010/main" val="2065313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06A594-4322-4540-B798-8ADDF2D8E397}" type="slidenum">
              <a:rPr lang="en-US" smtClean="0"/>
              <a:t>9</a:t>
            </a:fld>
            <a:endParaRPr lang="en-US"/>
          </a:p>
        </p:txBody>
      </p:sp>
    </p:spTree>
    <p:extLst>
      <p:ext uri="{BB962C8B-B14F-4D97-AF65-F5344CB8AC3E}">
        <p14:creationId xmlns:p14="http://schemas.microsoft.com/office/powerpoint/2010/main" val="428077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94B5-08A9-FB4B-99F8-54C8490AB7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C4448F-D3AA-4F41-9B85-5AAD03938A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75CFBF-8C7F-A143-9504-2A94484F213F}"/>
              </a:ext>
            </a:extLst>
          </p:cNvPr>
          <p:cNvSpPr>
            <a:spLocks noGrp="1"/>
          </p:cNvSpPr>
          <p:nvPr>
            <p:ph type="dt" sz="half" idx="10"/>
          </p:nvPr>
        </p:nvSpPr>
        <p:spPr/>
        <p:txBody>
          <a:bodyPr/>
          <a:lstStyle/>
          <a:p>
            <a:fld id="{4C6D69D7-69EC-4F4C-9047-01FD2896689D}" type="datetimeFigureOut">
              <a:rPr lang="en-US" smtClean="0"/>
              <a:t>5/29/20</a:t>
            </a:fld>
            <a:endParaRPr lang="en-US"/>
          </a:p>
        </p:txBody>
      </p:sp>
      <p:sp>
        <p:nvSpPr>
          <p:cNvPr id="5" name="Footer Placeholder 4">
            <a:extLst>
              <a:ext uri="{FF2B5EF4-FFF2-40B4-BE49-F238E27FC236}">
                <a16:creationId xmlns:a16="http://schemas.microsoft.com/office/drawing/2014/main" id="{FE38461B-9B63-4A47-AE61-2E6FB94E8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BCA98-F60B-4847-9035-2986C502D8D0}"/>
              </a:ext>
            </a:extLst>
          </p:cNvPr>
          <p:cNvSpPr>
            <a:spLocks noGrp="1"/>
          </p:cNvSpPr>
          <p:nvPr>
            <p:ph type="sldNum" sz="quarter" idx="12"/>
          </p:nvPr>
        </p:nvSpPr>
        <p:spPr/>
        <p:txBody>
          <a:bodyPr/>
          <a:lstStyle/>
          <a:p>
            <a:fld id="{6D76C4AD-98C8-FB45-A454-3475B8ABE7AC}" type="slidenum">
              <a:rPr lang="en-US" smtClean="0"/>
              <a:t>‹#›</a:t>
            </a:fld>
            <a:endParaRPr lang="en-US"/>
          </a:p>
        </p:txBody>
      </p:sp>
    </p:spTree>
    <p:extLst>
      <p:ext uri="{BB962C8B-B14F-4D97-AF65-F5344CB8AC3E}">
        <p14:creationId xmlns:p14="http://schemas.microsoft.com/office/powerpoint/2010/main" val="4266650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E3DEB-C902-B941-A126-689C8F81C4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57C47F-9A36-EA4F-AAF1-6796E3B260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BAA6F1-A398-2742-803B-9283F87B1A5C}"/>
              </a:ext>
            </a:extLst>
          </p:cNvPr>
          <p:cNvSpPr>
            <a:spLocks noGrp="1"/>
          </p:cNvSpPr>
          <p:nvPr>
            <p:ph type="dt" sz="half" idx="10"/>
          </p:nvPr>
        </p:nvSpPr>
        <p:spPr/>
        <p:txBody>
          <a:bodyPr/>
          <a:lstStyle/>
          <a:p>
            <a:fld id="{4C6D69D7-69EC-4F4C-9047-01FD2896689D}" type="datetimeFigureOut">
              <a:rPr lang="en-US" smtClean="0"/>
              <a:t>5/29/20</a:t>
            </a:fld>
            <a:endParaRPr lang="en-US"/>
          </a:p>
        </p:txBody>
      </p:sp>
      <p:sp>
        <p:nvSpPr>
          <p:cNvPr id="5" name="Footer Placeholder 4">
            <a:extLst>
              <a:ext uri="{FF2B5EF4-FFF2-40B4-BE49-F238E27FC236}">
                <a16:creationId xmlns:a16="http://schemas.microsoft.com/office/drawing/2014/main" id="{94DD822C-CC0D-D34F-A507-47FFED2DA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197D-BCB5-1F41-AD10-4916F02F6FC0}"/>
              </a:ext>
            </a:extLst>
          </p:cNvPr>
          <p:cNvSpPr>
            <a:spLocks noGrp="1"/>
          </p:cNvSpPr>
          <p:nvPr>
            <p:ph type="sldNum" sz="quarter" idx="12"/>
          </p:nvPr>
        </p:nvSpPr>
        <p:spPr/>
        <p:txBody>
          <a:bodyPr/>
          <a:lstStyle/>
          <a:p>
            <a:fld id="{6D76C4AD-98C8-FB45-A454-3475B8ABE7AC}" type="slidenum">
              <a:rPr lang="en-US" smtClean="0"/>
              <a:t>‹#›</a:t>
            </a:fld>
            <a:endParaRPr lang="en-US"/>
          </a:p>
        </p:txBody>
      </p:sp>
    </p:spTree>
    <p:extLst>
      <p:ext uri="{BB962C8B-B14F-4D97-AF65-F5344CB8AC3E}">
        <p14:creationId xmlns:p14="http://schemas.microsoft.com/office/powerpoint/2010/main" val="2838873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77F035-9F4D-E646-8C67-09FF252C97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331CED-DEC9-E24E-BC43-619D0F562A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32CFE4-AEB1-4544-9399-8A1635F1B727}"/>
              </a:ext>
            </a:extLst>
          </p:cNvPr>
          <p:cNvSpPr>
            <a:spLocks noGrp="1"/>
          </p:cNvSpPr>
          <p:nvPr>
            <p:ph type="dt" sz="half" idx="10"/>
          </p:nvPr>
        </p:nvSpPr>
        <p:spPr/>
        <p:txBody>
          <a:bodyPr/>
          <a:lstStyle/>
          <a:p>
            <a:fld id="{4C6D69D7-69EC-4F4C-9047-01FD2896689D}" type="datetimeFigureOut">
              <a:rPr lang="en-US" smtClean="0"/>
              <a:t>5/29/20</a:t>
            </a:fld>
            <a:endParaRPr lang="en-US"/>
          </a:p>
        </p:txBody>
      </p:sp>
      <p:sp>
        <p:nvSpPr>
          <p:cNvPr id="5" name="Footer Placeholder 4">
            <a:extLst>
              <a:ext uri="{FF2B5EF4-FFF2-40B4-BE49-F238E27FC236}">
                <a16:creationId xmlns:a16="http://schemas.microsoft.com/office/drawing/2014/main" id="{BA0E3846-148A-FE4A-8EE8-2CD83D24F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6F46F-148C-9D4E-9DC7-075208660D9A}"/>
              </a:ext>
            </a:extLst>
          </p:cNvPr>
          <p:cNvSpPr>
            <a:spLocks noGrp="1"/>
          </p:cNvSpPr>
          <p:nvPr>
            <p:ph type="sldNum" sz="quarter" idx="12"/>
          </p:nvPr>
        </p:nvSpPr>
        <p:spPr/>
        <p:txBody>
          <a:bodyPr/>
          <a:lstStyle/>
          <a:p>
            <a:fld id="{6D76C4AD-98C8-FB45-A454-3475B8ABE7AC}" type="slidenum">
              <a:rPr lang="en-US" smtClean="0"/>
              <a:t>‹#›</a:t>
            </a:fld>
            <a:endParaRPr lang="en-US"/>
          </a:p>
        </p:txBody>
      </p:sp>
    </p:spTree>
    <p:extLst>
      <p:ext uri="{BB962C8B-B14F-4D97-AF65-F5344CB8AC3E}">
        <p14:creationId xmlns:p14="http://schemas.microsoft.com/office/powerpoint/2010/main" val="234283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04EB2-4C10-3442-A655-4EC9BCAFD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D8BB02-2DE3-1B46-A03E-4ACA9A19EB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9E0C7-6A1D-2D4A-857D-55DB6498860E}"/>
              </a:ext>
            </a:extLst>
          </p:cNvPr>
          <p:cNvSpPr>
            <a:spLocks noGrp="1"/>
          </p:cNvSpPr>
          <p:nvPr>
            <p:ph type="dt" sz="half" idx="10"/>
          </p:nvPr>
        </p:nvSpPr>
        <p:spPr/>
        <p:txBody>
          <a:bodyPr/>
          <a:lstStyle/>
          <a:p>
            <a:fld id="{4C6D69D7-69EC-4F4C-9047-01FD2896689D}" type="datetimeFigureOut">
              <a:rPr lang="en-US" smtClean="0"/>
              <a:t>5/29/20</a:t>
            </a:fld>
            <a:endParaRPr lang="en-US"/>
          </a:p>
        </p:txBody>
      </p:sp>
      <p:sp>
        <p:nvSpPr>
          <p:cNvPr id="5" name="Footer Placeholder 4">
            <a:extLst>
              <a:ext uri="{FF2B5EF4-FFF2-40B4-BE49-F238E27FC236}">
                <a16:creationId xmlns:a16="http://schemas.microsoft.com/office/drawing/2014/main" id="{E2581A23-801F-DC47-A5B5-B49D2C235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0E240-3D92-D849-B4FC-6EFC5AA1B3E1}"/>
              </a:ext>
            </a:extLst>
          </p:cNvPr>
          <p:cNvSpPr>
            <a:spLocks noGrp="1"/>
          </p:cNvSpPr>
          <p:nvPr>
            <p:ph type="sldNum" sz="quarter" idx="12"/>
          </p:nvPr>
        </p:nvSpPr>
        <p:spPr/>
        <p:txBody>
          <a:bodyPr/>
          <a:lstStyle/>
          <a:p>
            <a:fld id="{6D76C4AD-98C8-FB45-A454-3475B8ABE7AC}" type="slidenum">
              <a:rPr lang="en-US" smtClean="0"/>
              <a:t>‹#›</a:t>
            </a:fld>
            <a:endParaRPr lang="en-US"/>
          </a:p>
        </p:txBody>
      </p:sp>
    </p:spTree>
    <p:extLst>
      <p:ext uri="{BB962C8B-B14F-4D97-AF65-F5344CB8AC3E}">
        <p14:creationId xmlns:p14="http://schemas.microsoft.com/office/powerpoint/2010/main" val="41496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901B-7FCF-9249-8832-62ADBE1C44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61C9C9-148C-5544-8CF2-4591FC8019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7793FB-5333-F449-B5F5-48C658D5E87B}"/>
              </a:ext>
            </a:extLst>
          </p:cNvPr>
          <p:cNvSpPr>
            <a:spLocks noGrp="1"/>
          </p:cNvSpPr>
          <p:nvPr>
            <p:ph type="dt" sz="half" idx="10"/>
          </p:nvPr>
        </p:nvSpPr>
        <p:spPr/>
        <p:txBody>
          <a:bodyPr/>
          <a:lstStyle/>
          <a:p>
            <a:fld id="{4C6D69D7-69EC-4F4C-9047-01FD2896689D}" type="datetimeFigureOut">
              <a:rPr lang="en-US" smtClean="0"/>
              <a:t>5/29/20</a:t>
            </a:fld>
            <a:endParaRPr lang="en-US"/>
          </a:p>
        </p:txBody>
      </p:sp>
      <p:sp>
        <p:nvSpPr>
          <p:cNvPr id="5" name="Footer Placeholder 4">
            <a:extLst>
              <a:ext uri="{FF2B5EF4-FFF2-40B4-BE49-F238E27FC236}">
                <a16:creationId xmlns:a16="http://schemas.microsoft.com/office/drawing/2014/main" id="{5B136CEE-742E-964A-B69A-20D54AF79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0A045D-E6BB-7C4B-9AA4-4A7113297CE1}"/>
              </a:ext>
            </a:extLst>
          </p:cNvPr>
          <p:cNvSpPr>
            <a:spLocks noGrp="1"/>
          </p:cNvSpPr>
          <p:nvPr>
            <p:ph type="sldNum" sz="quarter" idx="12"/>
          </p:nvPr>
        </p:nvSpPr>
        <p:spPr/>
        <p:txBody>
          <a:bodyPr/>
          <a:lstStyle/>
          <a:p>
            <a:fld id="{6D76C4AD-98C8-FB45-A454-3475B8ABE7AC}" type="slidenum">
              <a:rPr lang="en-US" smtClean="0"/>
              <a:t>‹#›</a:t>
            </a:fld>
            <a:endParaRPr lang="en-US"/>
          </a:p>
        </p:txBody>
      </p:sp>
    </p:spTree>
    <p:extLst>
      <p:ext uri="{BB962C8B-B14F-4D97-AF65-F5344CB8AC3E}">
        <p14:creationId xmlns:p14="http://schemas.microsoft.com/office/powerpoint/2010/main" val="364644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59E6A-82A4-C944-AC7E-D9969E724B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7E7B3B-24E0-0F44-9E76-9858E00EE9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08A817-3AAC-D542-9CBF-A7FB9D653A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C1F806-E6B3-5E44-BE2E-DD5ED73F9825}"/>
              </a:ext>
            </a:extLst>
          </p:cNvPr>
          <p:cNvSpPr>
            <a:spLocks noGrp="1"/>
          </p:cNvSpPr>
          <p:nvPr>
            <p:ph type="dt" sz="half" idx="10"/>
          </p:nvPr>
        </p:nvSpPr>
        <p:spPr/>
        <p:txBody>
          <a:bodyPr/>
          <a:lstStyle/>
          <a:p>
            <a:fld id="{4C6D69D7-69EC-4F4C-9047-01FD2896689D}" type="datetimeFigureOut">
              <a:rPr lang="en-US" smtClean="0"/>
              <a:t>5/29/20</a:t>
            </a:fld>
            <a:endParaRPr lang="en-US"/>
          </a:p>
        </p:txBody>
      </p:sp>
      <p:sp>
        <p:nvSpPr>
          <p:cNvPr id="6" name="Footer Placeholder 5">
            <a:extLst>
              <a:ext uri="{FF2B5EF4-FFF2-40B4-BE49-F238E27FC236}">
                <a16:creationId xmlns:a16="http://schemas.microsoft.com/office/drawing/2014/main" id="{1739B987-E336-054D-9A86-3158E9DCCF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C7013E-ACE6-8C4E-B133-B20FC63011C4}"/>
              </a:ext>
            </a:extLst>
          </p:cNvPr>
          <p:cNvSpPr>
            <a:spLocks noGrp="1"/>
          </p:cNvSpPr>
          <p:nvPr>
            <p:ph type="sldNum" sz="quarter" idx="12"/>
          </p:nvPr>
        </p:nvSpPr>
        <p:spPr/>
        <p:txBody>
          <a:bodyPr/>
          <a:lstStyle/>
          <a:p>
            <a:fld id="{6D76C4AD-98C8-FB45-A454-3475B8ABE7AC}" type="slidenum">
              <a:rPr lang="en-US" smtClean="0"/>
              <a:t>‹#›</a:t>
            </a:fld>
            <a:endParaRPr lang="en-US"/>
          </a:p>
        </p:txBody>
      </p:sp>
    </p:spTree>
    <p:extLst>
      <p:ext uri="{BB962C8B-B14F-4D97-AF65-F5344CB8AC3E}">
        <p14:creationId xmlns:p14="http://schemas.microsoft.com/office/powerpoint/2010/main" val="78646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6704-928C-E449-8399-BFBAC704D2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85407F-1441-2245-8AB8-C6BC79ED64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70CC56-A773-EE45-8490-2F7CA75CA3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4E4A69-C793-C045-995D-C694FC5F3D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E58AF8-76C6-C04A-8C40-54B60949C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C77790-228D-B94D-B17D-33765F7225D5}"/>
              </a:ext>
            </a:extLst>
          </p:cNvPr>
          <p:cNvSpPr>
            <a:spLocks noGrp="1"/>
          </p:cNvSpPr>
          <p:nvPr>
            <p:ph type="dt" sz="half" idx="10"/>
          </p:nvPr>
        </p:nvSpPr>
        <p:spPr/>
        <p:txBody>
          <a:bodyPr/>
          <a:lstStyle/>
          <a:p>
            <a:fld id="{4C6D69D7-69EC-4F4C-9047-01FD2896689D}" type="datetimeFigureOut">
              <a:rPr lang="en-US" smtClean="0"/>
              <a:t>5/29/20</a:t>
            </a:fld>
            <a:endParaRPr lang="en-US"/>
          </a:p>
        </p:txBody>
      </p:sp>
      <p:sp>
        <p:nvSpPr>
          <p:cNvPr id="8" name="Footer Placeholder 7">
            <a:extLst>
              <a:ext uri="{FF2B5EF4-FFF2-40B4-BE49-F238E27FC236}">
                <a16:creationId xmlns:a16="http://schemas.microsoft.com/office/drawing/2014/main" id="{CAF1EB07-FE01-BE46-BB46-07303BFECE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CB63B2-A9A0-6D45-B38C-1BA1FE525AA6}"/>
              </a:ext>
            </a:extLst>
          </p:cNvPr>
          <p:cNvSpPr>
            <a:spLocks noGrp="1"/>
          </p:cNvSpPr>
          <p:nvPr>
            <p:ph type="sldNum" sz="quarter" idx="12"/>
          </p:nvPr>
        </p:nvSpPr>
        <p:spPr/>
        <p:txBody>
          <a:bodyPr/>
          <a:lstStyle/>
          <a:p>
            <a:fld id="{6D76C4AD-98C8-FB45-A454-3475B8ABE7AC}" type="slidenum">
              <a:rPr lang="en-US" smtClean="0"/>
              <a:t>‹#›</a:t>
            </a:fld>
            <a:endParaRPr lang="en-US"/>
          </a:p>
        </p:txBody>
      </p:sp>
    </p:spTree>
    <p:extLst>
      <p:ext uri="{BB962C8B-B14F-4D97-AF65-F5344CB8AC3E}">
        <p14:creationId xmlns:p14="http://schemas.microsoft.com/office/powerpoint/2010/main" val="320977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4D33A-1995-0146-98CD-C19CF126B3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6294EF-AA05-BB4B-9545-C6890D9483A1}"/>
              </a:ext>
            </a:extLst>
          </p:cNvPr>
          <p:cNvSpPr>
            <a:spLocks noGrp="1"/>
          </p:cNvSpPr>
          <p:nvPr>
            <p:ph type="dt" sz="half" idx="10"/>
          </p:nvPr>
        </p:nvSpPr>
        <p:spPr/>
        <p:txBody>
          <a:bodyPr/>
          <a:lstStyle/>
          <a:p>
            <a:fld id="{4C6D69D7-69EC-4F4C-9047-01FD2896689D}" type="datetimeFigureOut">
              <a:rPr lang="en-US" smtClean="0"/>
              <a:t>5/29/20</a:t>
            </a:fld>
            <a:endParaRPr lang="en-US"/>
          </a:p>
        </p:txBody>
      </p:sp>
      <p:sp>
        <p:nvSpPr>
          <p:cNvPr id="4" name="Footer Placeholder 3">
            <a:extLst>
              <a:ext uri="{FF2B5EF4-FFF2-40B4-BE49-F238E27FC236}">
                <a16:creationId xmlns:a16="http://schemas.microsoft.com/office/drawing/2014/main" id="{3EA6B0D5-01F4-AF42-B21E-C413E26EB2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C0A24D-9D9A-B84E-B894-482F9DD17F90}"/>
              </a:ext>
            </a:extLst>
          </p:cNvPr>
          <p:cNvSpPr>
            <a:spLocks noGrp="1"/>
          </p:cNvSpPr>
          <p:nvPr>
            <p:ph type="sldNum" sz="quarter" idx="12"/>
          </p:nvPr>
        </p:nvSpPr>
        <p:spPr/>
        <p:txBody>
          <a:bodyPr/>
          <a:lstStyle/>
          <a:p>
            <a:fld id="{6D76C4AD-98C8-FB45-A454-3475B8ABE7AC}" type="slidenum">
              <a:rPr lang="en-US" smtClean="0"/>
              <a:t>‹#›</a:t>
            </a:fld>
            <a:endParaRPr lang="en-US"/>
          </a:p>
        </p:txBody>
      </p:sp>
    </p:spTree>
    <p:extLst>
      <p:ext uri="{BB962C8B-B14F-4D97-AF65-F5344CB8AC3E}">
        <p14:creationId xmlns:p14="http://schemas.microsoft.com/office/powerpoint/2010/main" val="522670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66F96A-EA38-A045-B7DA-64333DA95041}"/>
              </a:ext>
            </a:extLst>
          </p:cNvPr>
          <p:cNvSpPr>
            <a:spLocks noGrp="1"/>
          </p:cNvSpPr>
          <p:nvPr>
            <p:ph type="dt" sz="half" idx="10"/>
          </p:nvPr>
        </p:nvSpPr>
        <p:spPr/>
        <p:txBody>
          <a:bodyPr/>
          <a:lstStyle/>
          <a:p>
            <a:fld id="{4C6D69D7-69EC-4F4C-9047-01FD2896689D}" type="datetimeFigureOut">
              <a:rPr lang="en-US" smtClean="0"/>
              <a:t>5/29/20</a:t>
            </a:fld>
            <a:endParaRPr lang="en-US"/>
          </a:p>
        </p:txBody>
      </p:sp>
      <p:sp>
        <p:nvSpPr>
          <p:cNvPr id="3" name="Footer Placeholder 2">
            <a:extLst>
              <a:ext uri="{FF2B5EF4-FFF2-40B4-BE49-F238E27FC236}">
                <a16:creationId xmlns:a16="http://schemas.microsoft.com/office/drawing/2014/main" id="{4582CD41-F57C-3A4A-89B1-38692F1B70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999152-82F8-034F-9332-1F50C447D3CE}"/>
              </a:ext>
            </a:extLst>
          </p:cNvPr>
          <p:cNvSpPr>
            <a:spLocks noGrp="1"/>
          </p:cNvSpPr>
          <p:nvPr>
            <p:ph type="sldNum" sz="quarter" idx="12"/>
          </p:nvPr>
        </p:nvSpPr>
        <p:spPr/>
        <p:txBody>
          <a:bodyPr/>
          <a:lstStyle/>
          <a:p>
            <a:fld id="{6D76C4AD-98C8-FB45-A454-3475B8ABE7AC}" type="slidenum">
              <a:rPr lang="en-US" smtClean="0"/>
              <a:t>‹#›</a:t>
            </a:fld>
            <a:endParaRPr lang="en-US"/>
          </a:p>
        </p:txBody>
      </p:sp>
    </p:spTree>
    <p:extLst>
      <p:ext uri="{BB962C8B-B14F-4D97-AF65-F5344CB8AC3E}">
        <p14:creationId xmlns:p14="http://schemas.microsoft.com/office/powerpoint/2010/main" val="1054935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FD38-3D32-D14F-8534-D69D84F649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E9BE8A-BD63-6642-8BE3-DE1654622E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76772D-5902-3D40-9609-4F0616475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7A6D4-5D62-D049-B991-59B4602E5625}"/>
              </a:ext>
            </a:extLst>
          </p:cNvPr>
          <p:cNvSpPr>
            <a:spLocks noGrp="1"/>
          </p:cNvSpPr>
          <p:nvPr>
            <p:ph type="dt" sz="half" idx="10"/>
          </p:nvPr>
        </p:nvSpPr>
        <p:spPr/>
        <p:txBody>
          <a:bodyPr/>
          <a:lstStyle/>
          <a:p>
            <a:fld id="{4C6D69D7-69EC-4F4C-9047-01FD2896689D}" type="datetimeFigureOut">
              <a:rPr lang="en-US" smtClean="0"/>
              <a:t>5/29/20</a:t>
            </a:fld>
            <a:endParaRPr lang="en-US"/>
          </a:p>
        </p:txBody>
      </p:sp>
      <p:sp>
        <p:nvSpPr>
          <p:cNvPr id="6" name="Footer Placeholder 5">
            <a:extLst>
              <a:ext uri="{FF2B5EF4-FFF2-40B4-BE49-F238E27FC236}">
                <a16:creationId xmlns:a16="http://schemas.microsoft.com/office/drawing/2014/main" id="{4AA37C88-3B90-A944-9804-ED5CA51358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0BDB24-C415-D44A-AF34-DB8F99469063}"/>
              </a:ext>
            </a:extLst>
          </p:cNvPr>
          <p:cNvSpPr>
            <a:spLocks noGrp="1"/>
          </p:cNvSpPr>
          <p:nvPr>
            <p:ph type="sldNum" sz="quarter" idx="12"/>
          </p:nvPr>
        </p:nvSpPr>
        <p:spPr/>
        <p:txBody>
          <a:bodyPr/>
          <a:lstStyle/>
          <a:p>
            <a:fld id="{6D76C4AD-98C8-FB45-A454-3475B8ABE7AC}" type="slidenum">
              <a:rPr lang="en-US" smtClean="0"/>
              <a:t>‹#›</a:t>
            </a:fld>
            <a:endParaRPr lang="en-US"/>
          </a:p>
        </p:txBody>
      </p:sp>
    </p:spTree>
    <p:extLst>
      <p:ext uri="{BB962C8B-B14F-4D97-AF65-F5344CB8AC3E}">
        <p14:creationId xmlns:p14="http://schemas.microsoft.com/office/powerpoint/2010/main" val="146931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1EBA3-BC6E-5D46-A96A-D15BAA0DAF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419843-9A41-0748-9BE0-BDC794E0E5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B8341B-D81E-F24B-83AE-5CC8B58EB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A19074-AEF0-F844-A1FB-1A899452F88E}"/>
              </a:ext>
            </a:extLst>
          </p:cNvPr>
          <p:cNvSpPr>
            <a:spLocks noGrp="1"/>
          </p:cNvSpPr>
          <p:nvPr>
            <p:ph type="dt" sz="half" idx="10"/>
          </p:nvPr>
        </p:nvSpPr>
        <p:spPr/>
        <p:txBody>
          <a:bodyPr/>
          <a:lstStyle/>
          <a:p>
            <a:fld id="{4C6D69D7-69EC-4F4C-9047-01FD2896689D}" type="datetimeFigureOut">
              <a:rPr lang="en-US" smtClean="0"/>
              <a:t>5/29/20</a:t>
            </a:fld>
            <a:endParaRPr lang="en-US"/>
          </a:p>
        </p:txBody>
      </p:sp>
      <p:sp>
        <p:nvSpPr>
          <p:cNvPr id="6" name="Footer Placeholder 5">
            <a:extLst>
              <a:ext uri="{FF2B5EF4-FFF2-40B4-BE49-F238E27FC236}">
                <a16:creationId xmlns:a16="http://schemas.microsoft.com/office/drawing/2014/main" id="{B95133C7-80DA-4E46-A446-C539F2F5A9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F9C94-F9BB-4042-AFCB-A83D24BC6036}"/>
              </a:ext>
            </a:extLst>
          </p:cNvPr>
          <p:cNvSpPr>
            <a:spLocks noGrp="1"/>
          </p:cNvSpPr>
          <p:nvPr>
            <p:ph type="sldNum" sz="quarter" idx="12"/>
          </p:nvPr>
        </p:nvSpPr>
        <p:spPr/>
        <p:txBody>
          <a:bodyPr/>
          <a:lstStyle/>
          <a:p>
            <a:fld id="{6D76C4AD-98C8-FB45-A454-3475B8ABE7AC}" type="slidenum">
              <a:rPr lang="en-US" smtClean="0"/>
              <a:t>‹#›</a:t>
            </a:fld>
            <a:endParaRPr lang="en-US"/>
          </a:p>
        </p:txBody>
      </p:sp>
    </p:spTree>
    <p:extLst>
      <p:ext uri="{BB962C8B-B14F-4D97-AF65-F5344CB8AC3E}">
        <p14:creationId xmlns:p14="http://schemas.microsoft.com/office/powerpoint/2010/main" val="3020311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8AF21-6CBF-BF42-9FFD-D4CE198579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3E883A-43D9-E645-A3EB-EE2E36F8B7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A65495-A904-6A40-A824-D93CC91F60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D69D7-69EC-4F4C-9047-01FD2896689D}" type="datetimeFigureOut">
              <a:rPr lang="en-US" smtClean="0"/>
              <a:t>5/29/20</a:t>
            </a:fld>
            <a:endParaRPr lang="en-US"/>
          </a:p>
        </p:txBody>
      </p:sp>
      <p:sp>
        <p:nvSpPr>
          <p:cNvPr id="5" name="Footer Placeholder 4">
            <a:extLst>
              <a:ext uri="{FF2B5EF4-FFF2-40B4-BE49-F238E27FC236}">
                <a16:creationId xmlns:a16="http://schemas.microsoft.com/office/drawing/2014/main" id="{B875788F-F662-374C-B4CC-4BA35943CA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D47A9E-A2BE-6440-8762-623A86F38D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6C4AD-98C8-FB45-A454-3475B8ABE7AC}" type="slidenum">
              <a:rPr lang="en-US" smtClean="0"/>
              <a:t>‹#›</a:t>
            </a:fld>
            <a:endParaRPr lang="en-US"/>
          </a:p>
        </p:txBody>
      </p:sp>
    </p:spTree>
    <p:extLst>
      <p:ext uri="{BB962C8B-B14F-4D97-AF65-F5344CB8AC3E}">
        <p14:creationId xmlns:p14="http://schemas.microsoft.com/office/powerpoint/2010/main" val="1378711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Kimberly.shapiro@massmail.state.ma.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pb-us-w2.wpmucdn.com/u.osu.edu/dist/c/54108/files/2018/05/Witnessing-Overdose-Trifold-Final-22kzbeb.pdf" TargetMode="External"/><Relationship Id="rId2" Type="http://schemas.openxmlformats.org/officeDocument/2006/relationships/hyperlink" Target="https://al-anon.org/newcomers/teen-corner-alateen/"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sesamestreetincommunities.org/topics/parental-addicti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elplinema.org/learn-more/treatment/recovery/relapse-prevention/" TargetMode="External"/><Relationship Id="rId2" Type="http://schemas.openxmlformats.org/officeDocument/2006/relationships/hyperlink" Target="http://www.helplinema.org/"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aa-intergroup.org/" TargetMode="External"/><Relationship Id="rId3" Type="http://schemas.openxmlformats.org/officeDocument/2006/relationships/hyperlink" Target="http://aaphonemeetings.org/" TargetMode="External"/><Relationship Id="rId7" Type="http://schemas.openxmlformats.org/officeDocument/2006/relationships/hyperlink" Target="https://www.aa.org/pages/en_US/find-aa-resources" TargetMode="External"/><Relationship Id="rId2" Type="http://schemas.openxmlformats.org/officeDocument/2006/relationships/hyperlink" Target="https://helplinema.org/covid-19-resources-for-ma/" TargetMode="External"/><Relationship Id="rId1" Type="http://schemas.openxmlformats.org/officeDocument/2006/relationships/slideLayout" Target="../slideLayouts/slideLayout7.xml"/><Relationship Id="rId6" Type="http://schemas.openxmlformats.org/officeDocument/2006/relationships/hyperlink" Target="https://aaboston.org/" TargetMode="External"/><Relationship Id="rId5" Type="http://schemas.openxmlformats.org/officeDocument/2006/relationships/hyperlink" Target="https://aa-intergroup.org/languages/index_es.html" TargetMode="External"/><Relationship Id="rId10" Type="http://schemas.openxmlformats.org/officeDocument/2006/relationships/hyperlink" Target="https://www.thetokenshop.com/Online_AA_Meetings" TargetMode="External"/><Relationship Id="rId4" Type="http://schemas.openxmlformats.org/officeDocument/2006/relationships/hyperlink" Target="https://westernmassaa.org/aa-meeting-schedules" TargetMode="External"/><Relationship Id="rId9" Type="http://schemas.openxmlformats.org/officeDocument/2006/relationships/hyperlink" Target="https://www.onlinegroupaa.org/"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virtual-na.org/meetings/" TargetMode="External"/><Relationship Id="rId3" Type="http://schemas.openxmlformats.org/officeDocument/2006/relationships/hyperlink" Target="https://nerna.org/nerna-virtual-meetings/" TargetMode="External"/><Relationship Id="rId7" Type="http://schemas.openxmlformats.org/officeDocument/2006/relationships/hyperlink" Target="https://www.neveraloneclub.org/" TargetMode="External"/><Relationship Id="rId12" Type="http://schemas.openxmlformats.org/officeDocument/2006/relationships/hyperlink" Target="http://marijuana-anonymous.org/find-a-meeting/" TargetMode="External"/><Relationship Id="rId2" Type="http://schemas.openxmlformats.org/officeDocument/2006/relationships/hyperlink" Target="https://zoom.us/j/4822208285" TargetMode="External"/><Relationship Id="rId1" Type="http://schemas.openxmlformats.org/officeDocument/2006/relationships/slideLayout" Target="../slideLayouts/slideLayout7.xml"/><Relationship Id="rId6" Type="http://schemas.openxmlformats.org/officeDocument/2006/relationships/hyperlink" Target="http://www.naspeaker.com/" TargetMode="External"/><Relationship Id="rId11" Type="http://schemas.openxmlformats.org/officeDocument/2006/relationships/hyperlink" Target="http://newenglandga.com/" TargetMode="External"/><Relationship Id="rId5" Type="http://schemas.openxmlformats.org/officeDocument/2006/relationships/hyperlink" Target="https://virtual-na.org/" TargetMode="External"/><Relationship Id="rId10" Type="http://schemas.openxmlformats.org/officeDocument/2006/relationships/hyperlink" Target="http://www.recoveryspeakers.com/" TargetMode="External"/><Relationship Id="rId4" Type="http://schemas.openxmlformats.org/officeDocument/2006/relationships/hyperlink" Target="http://www.nabyphone.com/" TargetMode="External"/><Relationship Id="rId9" Type="http://schemas.openxmlformats.org/officeDocument/2006/relationships/hyperlink" Target="https://www.ca-online.or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traumasensitiveyoga.com/online-tctsy.html" TargetMode="External"/><Relationship Id="rId3" Type="http://schemas.openxmlformats.org/officeDocument/2006/relationships/hyperlink" Target="https://alliesinrecovery.net/" TargetMode="External"/><Relationship Id="rId7" Type="http://schemas.openxmlformats.org/officeDocument/2006/relationships/hyperlink" Target="https://urldefense.proofpoint.com/v2/url?u=https-3A__www.downdogapp.com_&amp;d=DwMFaQ&amp;c=lDF7oMaPKXpkYvev9V-fVahWL0QWnGCCAfCDz1Bns_w&amp;r=Vb-mRESQtF2qzZOMGqxU2b6dbvXmGFDpVxXK8uwRWbg&amp;m=tsGpdq8eMvfGhXUqbRFMbi5lyrL5fhDxgSKX3ZNndEU&amp;s=nCbnGcCgf4xbjn0EPYWnt0L1oNbOR5Flj1CxoA736Ok&amp;e=" TargetMode="External"/><Relationship Id="rId2" Type="http://schemas.openxmlformats.org/officeDocument/2006/relationships/hyperlink" Target="https://al-anon.org/al-anon-meetings/electronic-meetings/" TargetMode="External"/><Relationship Id="rId1" Type="http://schemas.openxmlformats.org/officeDocument/2006/relationships/slideLayout" Target="../slideLayouts/slideLayout7.xml"/><Relationship Id="rId6" Type="http://schemas.openxmlformats.org/officeDocument/2006/relationships/hyperlink" Target="https://thephoenix.org/virtual/" TargetMode="External"/><Relationship Id="rId5" Type="http://schemas.openxmlformats.org/officeDocument/2006/relationships/hyperlink" Target="https://www.smartrecovery.org/family/" TargetMode="External"/><Relationship Id="rId4" Type="http://schemas.openxmlformats.org/officeDocument/2006/relationships/hyperlink" Target="https://www.learn2cope.org/" TargetMode="External"/><Relationship Id="rId9" Type="http://schemas.openxmlformats.org/officeDocument/2006/relationships/hyperlink" Target="https://www.youtube.com/channel/UCJEi1foUiGObzzQM3QA2H5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elplinema.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helplinema.org/learn-more/treatment/recovery/relapse-prevention/"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4A55D3-D457-7B4C-83DD-3FA893FDEEDF}"/>
              </a:ext>
            </a:extLst>
          </p:cNvPr>
          <p:cNvSpPr>
            <a:spLocks noGrp="1"/>
          </p:cNvSpPr>
          <p:nvPr>
            <p:ph type="ctrTitle"/>
          </p:nvPr>
        </p:nvSpPr>
        <p:spPr>
          <a:xfrm>
            <a:off x="838200" y="963877"/>
            <a:ext cx="3494362" cy="4930246"/>
          </a:xfrm>
        </p:spPr>
        <p:txBody>
          <a:bodyPr vert="horz" lIns="91440" tIns="45720" rIns="91440" bIns="45720" rtlCol="0" anchor="ctr">
            <a:normAutofit/>
          </a:bodyPr>
          <a:lstStyle/>
          <a:p>
            <a:r>
              <a:rPr lang="en-US" sz="4400" kern="1200" dirty="0">
                <a:solidFill>
                  <a:schemeClr val="accent1"/>
                </a:solidFill>
                <a:latin typeface="+mj-lt"/>
                <a:ea typeface="+mj-ea"/>
                <a:cs typeface="+mj-cs"/>
              </a:rPr>
              <a:t>Parental Substance Use </a:t>
            </a:r>
            <a:r>
              <a:rPr lang="en-US" sz="4400" kern="1200" dirty="0" err="1">
                <a:solidFill>
                  <a:schemeClr val="accent1"/>
                </a:solidFill>
                <a:latin typeface="+mj-lt"/>
                <a:ea typeface="+mj-ea"/>
                <a:cs typeface="+mj-cs"/>
              </a:rPr>
              <a:t>Covid</a:t>
            </a:r>
            <a:r>
              <a:rPr lang="en-US" sz="4400" kern="1200" dirty="0">
                <a:solidFill>
                  <a:schemeClr val="accent1"/>
                </a:solidFill>
                <a:latin typeface="+mj-lt"/>
                <a:ea typeface="+mj-ea"/>
                <a:cs typeface="+mj-cs"/>
              </a:rPr>
              <a:t> 19 Resources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191EB3E7-049B-E847-B75F-4A0E60BDF606}"/>
              </a:ext>
            </a:extLst>
          </p:cNvPr>
          <p:cNvSpPr>
            <a:spLocks noGrp="1"/>
          </p:cNvSpPr>
          <p:nvPr>
            <p:ph type="subTitle" idx="1"/>
          </p:nvPr>
        </p:nvSpPr>
        <p:spPr>
          <a:xfrm>
            <a:off x="4976031" y="963877"/>
            <a:ext cx="6377769" cy="4930246"/>
          </a:xfrm>
        </p:spPr>
        <p:txBody>
          <a:bodyPr vert="horz" lIns="91440" tIns="45720" rIns="91440" bIns="45720" rtlCol="0" anchor="ctr">
            <a:normAutofit/>
          </a:bodyPr>
          <a:lstStyle/>
          <a:p>
            <a:pPr indent="-228600" algn="l">
              <a:buFont typeface="Arial" panose="020B0604020202020204" pitchFamily="34" charset="0"/>
              <a:buChar char="•"/>
            </a:pPr>
            <a:r>
              <a:rPr lang="en-US" dirty="0"/>
              <a:t>Kimberly Shapiro, LICSW</a:t>
            </a:r>
          </a:p>
          <a:p>
            <a:pPr indent="-228600" algn="l">
              <a:buFont typeface="Arial" panose="020B0604020202020204" pitchFamily="34" charset="0"/>
              <a:buChar char="•"/>
            </a:pPr>
            <a:r>
              <a:rPr lang="en-US" dirty="0"/>
              <a:t>Substance Use Unit, Director</a:t>
            </a:r>
          </a:p>
          <a:p>
            <a:pPr indent="-228600" algn="l">
              <a:buFont typeface="Arial" panose="020B0604020202020204" pitchFamily="34" charset="0"/>
              <a:buChar char="•"/>
            </a:pPr>
            <a:r>
              <a:rPr lang="en-US" dirty="0">
                <a:hlinkClick r:id="rId2"/>
              </a:rPr>
              <a:t>Kimberly.shapiro@massmail.state.ma.us</a:t>
            </a:r>
            <a:endParaRPr lang="en-US" dirty="0"/>
          </a:p>
          <a:p>
            <a:pPr indent="-228600" algn="l">
              <a:buFont typeface="Arial" panose="020B0604020202020204" pitchFamily="34" charset="0"/>
              <a:buChar char="•"/>
            </a:pPr>
            <a:endParaRPr lang="en-US" dirty="0"/>
          </a:p>
        </p:txBody>
      </p:sp>
      <p:grpSp>
        <p:nvGrpSpPr>
          <p:cNvPr id="6" name="Group 5">
            <a:extLst>
              <a:ext uri="{FF2B5EF4-FFF2-40B4-BE49-F238E27FC236}">
                <a16:creationId xmlns:a16="http://schemas.microsoft.com/office/drawing/2014/main" id="{6703E11F-58E8-F844-A33A-C4F8621E8273}"/>
              </a:ext>
            </a:extLst>
          </p:cNvPr>
          <p:cNvGrpSpPr/>
          <p:nvPr/>
        </p:nvGrpSpPr>
        <p:grpSpPr>
          <a:xfrm>
            <a:off x="4332562" y="6027102"/>
            <a:ext cx="7848600" cy="555184"/>
            <a:chOff x="152400" y="6261460"/>
            <a:chExt cx="7848600" cy="555184"/>
          </a:xfrm>
        </p:grpSpPr>
        <p:sp>
          <p:nvSpPr>
            <p:cNvPr id="7" name="Rectangle 6">
              <a:extLst>
                <a:ext uri="{FF2B5EF4-FFF2-40B4-BE49-F238E27FC236}">
                  <a16:creationId xmlns:a16="http://schemas.microsoft.com/office/drawing/2014/main" id="{C2651C6F-8081-5A46-B8C0-FC58E4C54821}"/>
                </a:ext>
              </a:extLst>
            </p:cNvPr>
            <p:cNvSpPr/>
            <p:nvPr/>
          </p:nvSpPr>
          <p:spPr>
            <a:xfrm>
              <a:off x="152400" y="6497443"/>
              <a:ext cx="7848600" cy="319201"/>
            </a:xfrm>
            <a:prstGeom prst="rect">
              <a:avLst/>
            </a:prstGeom>
            <a:solidFill>
              <a:srgbClr val="2B4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60B0872-55AC-2243-8233-3BC50B3D91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7694" y="6261460"/>
              <a:ext cx="887412" cy="47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a:extLst>
              <a:ext uri="{FF2B5EF4-FFF2-40B4-BE49-F238E27FC236}">
                <a16:creationId xmlns:a16="http://schemas.microsoft.com/office/drawing/2014/main" id="{5AFAE029-CF0A-AE47-A1B4-2931FD1DECCD}"/>
              </a:ext>
            </a:extLst>
          </p:cNvPr>
          <p:cNvSpPr txBox="1"/>
          <p:nvPr/>
        </p:nvSpPr>
        <p:spPr>
          <a:xfrm>
            <a:off x="3941379" y="1576552"/>
            <a:ext cx="323486" cy="369332"/>
          </a:xfrm>
          <a:prstGeom prst="rect">
            <a:avLst/>
          </a:prstGeom>
          <a:noFill/>
        </p:spPr>
        <p:txBody>
          <a:bodyPr wrap="none" rtlCol="0">
            <a:spAutoFit/>
          </a:bodyPr>
          <a:lstStyle/>
          <a:p>
            <a:r>
              <a:rPr lang="en-US" dirty="0"/>
              <a:t>ff</a:t>
            </a:r>
          </a:p>
        </p:txBody>
      </p:sp>
    </p:spTree>
    <p:extLst>
      <p:ext uri="{BB962C8B-B14F-4D97-AF65-F5344CB8AC3E}">
        <p14:creationId xmlns:p14="http://schemas.microsoft.com/office/powerpoint/2010/main" val="418560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5B5B2-89FC-D545-9C79-C0DCBC5E26B9}"/>
              </a:ext>
            </a:extLst>
          </p:cNvPr>
          <p:cNvSpPr>
            <a:spLocks noGrp="1"/>
          </p:cNvSpPr>
          <p:nvPr>
            <p:ph type="title"/>
          </p:nvPr>
        </p:nvSpPr>
        <p:spPr/>
        <p:txBody>
          <a:bodyPr/>
          <a:lstStyle/>
          <a:p>
            <a:r>
              <a:rPr lang="en-US" dirty="0"/>
              <a:t>Children Impacted by Parental Substance Use</a:t>
            </a:r>
          </a:p>
        </p:txBody>
      </p:sp>
      <p:sp>
        <p:nvSpPr>
          <p:cNvPr id="3" name="Content Placeholder 2">
            <a:extLst>
              <a:ext uri="{FF2B5EF4-FFF2-40B4-BE49-F238E27FC236}">
                <a16:creationId xmlns:a16="http://schemas.microsoft.com/office/drawing/2014/main" id="{D27EFB13-4C25-4E4A-B5D2-B7AB61AEDF17}"/>
              </a:ext>
            </a:extLst>
          </p:cNvPr>
          <p:cNvSpPr>
            <a:spLocks noGrp="1"/>
          </p:cNvSpPr>
          <p:nvPr>
            <p:ph idx="1"/>
          </p:nvPr>
        </p:nvSpPr>
        <p:spPr>
          <a:xfrm>
            <a:off x="838200" y="1584960"/>
            <a:ext cx="10515600" cy="4592003"/>
          </a:xfrm>
        </p:spPr>
        <p:txBody>
          <a:bodyPr/>
          <a:lstStyle/>
          <a:p>
            <a:pPr marL="0" indent="0">
              <a:buNone/>
            </a:pPr>
            <a:r>
              <a:rPr lang="en-US" dirty="0"/>
              <a:t>Teen corner of </a:t>
            </a:r>
            <a:r>
              <a:rPr lang="en-US" dirty="0" err="1"/>
              <a:t>Alanon</a:t>
            </a:r>
            <a:endParaRPr lang="en-US" dirty="0"/>
          </a:p>
          <a:p>
            <a:r>
              <a:rPr lang="en-US" dirty="0">
                <a:hlinkClick r:id="rId2"/>
              </a:rPr>
              <a:t>https://al-anon.org/newcomers/teen-corner-alateen/</a:t>
            </a:r>
            <a:endParaRPr lang="en-US" dirty="0"/>
          </a:p>
        </p:txBody>
      </p:sp>
      <p:sp>
        <p:nvSpPr>
          <p:cNvPr id="4" name="Rectangle 3">
            <a:extLst>
              <a:ext uri="{FF2B5EF4-FFF2-40B4-BE49-F238E27FC236}">
                <a16:creationId xmlns:a16="http://schemas.microsoft.com/office/drawing/2014/main" id="{52543DEA-6A59-2041-A12F-5ECDF1646481}"/>
              </a:ext>
            </a:extLst>
          </p:cNvPr>
          <p:cNvSpPr/>
          <p:nvPr/>
        </p:nvSpPr>
        <p:spPr>
          <a:xfrm>
            <a:off x="2526156" y="3071700"/>
            <a:ext cx="274434" cy="369332"/>
          </a:xfrm>
          <a:prstGeom prst="rect">
            <a:avLst/>
          </a:prstGeom>
        </p:spPr>
        <p:txBody>
          <a:bodyPr wrap="none">
            <a:spAutoFit/>
          </a:bodyPr>
          <a:lstStyle/>
          <a:p>
            <a:r>
              <a:rPr lang="en-US" dirty="0"/>
              <a:t>/</a:t>
            </a:r>
          </a:p>
        </p:txBody>
      </p:sp>
      <p:sp>
        <p:nvSpPr>
          <p:cNvPr id="5" name="Rectangle 4">
            <a:extLst>
              <a:ext uri="{FF2B5EF4-FFF2-40B4-BE49-F238E27FC236}">
                <a16:creationId xmlns:a16="http://schemas.microsoft.com/office/drawing/2014/main" id="{003674AC-E3FB-7B4A-B85D-554DCAC7F4E6}"/>
              </a:ext>
            </a:extLst>
          </p:cNvPr>
          <p:cNvSpPr/>
          <p:nvPr/>
        </p:nvSpPr>
        <p:spPr>
          <a:xfrm>
            <a:off x="975360" y="2967335"/>
            <a:ext cx="8168640" cy="2492990"/>
          </a:xfrm>
          <a:prstGeom prst="rect">
            <a:avLst/>
          </a:prstGeom>
        </p:spPr>
        <p:txBody>
          <a:bodyPr wrap="square">
            <a:spAutoFit/>
          </a:bodyPr>
          <a:lstStyle/>
          <a:p>
            <a:r>
              <a:rPr lang="en-US" sz="2400" u="sng" dirty="0">
                <a:solidFill>
                  <a:srgbClr val="0563C1"/>
                </a:solidFill>
                <a:hlinkClick r:id="rId3">
                  <a:extLst>
                    <a:ext uri="{A12FA001-AC4F-418D-AE19-62706E023703}">
                      <ahyp:hlinkClr xmlns:ahyp="http://schemas.microsoft.com/office/drawing/2018/hyperlinkcolor" val="tx"/>
                    </a:ext>
                  </a:extLst>
                </a:hlinkClick>
              </a:rPr>
              <a:t>https://cpb-us-w2.wpmucdn.com/u.osu.edu/dist/c/54108/files/2018/05/Witnessing-Overdose-Trifold-Final-22kzbeb.pdf</a:t>
            </a:r>
            <a:endParaRPr lang="en-US" sz="2400" u="sng" dirty="0"/>
          </a:p>
          <a:p>
            <a:endParaRPr lang="en-US" u="sng" dirty="0"/>
          </a:p>
          <a:p>
            <a:r>
              <a:rPr lang="en-US" sz="2400" u="sng" dirty="0">
                <a:hlinkClick r:id="rId4"/>
              </a:rPr>
              <a:t>https://sesamestreetincommunities.org/topics/parental-addiction/</a:t>
            </a:r>
            <a:endParaRPr lang="en-US" sz="2400" u="sng" dirty="0"/>
          </a:p>
          <a:p>
            <a:endParaRPr lang="en-US" u="sng" dirty="0"/>
          </a:p>
        </p:txBody>
      </p:sp>
      <p:grpSp>
        <p:nvGrpSpPr>
          <p:cNvPr id="6" name="Group 5">
            <a:extLst>
              <a:ext uri="{FF2B5EF4-FFF2-40B4-BE49-F238E27FC236}">
                <a16:creationId xmlns:a16="http://schemas.microsoft.com/office/drawing/2014/main" id="{F38D5D14-8938-0449-B2F0-85E63BFBB46F}"/>
              </a:ext>
            </a:extLst>
          </p:cNvPr>
          <p:cNvGrpSpPr/>
          <p:nvPr/>
        </p:nvGrpSpPr>
        <p:grpSpPr>
          <a:xfrm>
            <a:off x="4343400" y="6302816"/>
            <a:ext cx="7848600" cy="555184"/>
            <a:chOff x="152400" y="6261460"/>
            <a:chExt cx="7848600" cy="555184"/>
          </a:xfrm>
        </p:grpSpPr>
        <p:sp>
          <p:nvSpPr>
            <p:cNvPr id="7" name="Rectangle 6">
              <a:extLst>
                <a:ext uri="{FF2B5EF4-FFF2-40B4-BE49-F238E27FC236}">
                  <a16:creationId xmlns:a16="http://schemas.microsoft.com/office/drawing/2014/main" id="{5DAA7EAC-BF4E-7D47-969C-C407005F4DE5}"/>
                </a:ext>
              </a:extLst>
            </p:cNvPr>
            <p:cNvSpPr/>
            <p:nvPr/>
          </p:nvSpPr>
          <p:spPr>
            <a:xfrm>
              <a:off x="152400" y="6497443"/>
              <a:ext cx="7848600" cy="319201"/>
            </a:xfrm>
            <a:prstGeom prst="rect">
              <a:avLst/>
            </a:prstGeom>
            <a:solidFill>
              <a:srgbClr val="2B4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224AB34-1104-0749-8C37-D7117111DA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7694" y="6261460"/>
              <a:ext cx="887412" cy="47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67307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1C2205-10B7-924F-A6DC-9B399BD72F6F}"/>
              </a:ext>
            </a:extLst>
          </p:cNvPr>
          <p:cNvSpPr>
            <a:spLocks noGrp="1"/>
          </p:cNvSpPr>
          <p:nvPr>
            <p:ph type="title"/>
          </p:nvPr>
        </p:nvSpPr>
        <p:spPr>
          <a:xfrm>
            <a:off x="838200" y="624568"/>
            <a:ext cx="3766457" cy="5412920"/>
          </a:xfrm>
        </p:spPr>
        <p:txBody>
          <a:bodyPr>
            <a:normAutofit/>
          </a:bodyPr>
          <a:lstStyle/>
          <a:p>
            <a:r>
              <a:rPr lang="en-US" dirty="0"/>
              <a:t>Resources </a:t>
            </a:r>
            <a:endParaRPr lang="en-US"/>
          </a:p>
        </p:txBody>
      </p:sp>
      <p:sp>
        <p:nvSpPr>
          <p:cNvPr id="4" name="Content Placeholder 3">
            <a:extLst>
              <a:ext uri="{FF2B5EF4-FFF2-40B4-BE49-F238E27FC236}">
                <a16:creationId xmlns:a16="http://schemas.microsoft.com/office/drawing/2014/main" id="{5BC7F6B9-240D-3E4A-B256-C825F5FBD3BB}"/>
              </a:ext>
            </a:extLst>
          </p:cNvPr>
          <p:cNvSpPr>
            <a:spLocks noGrp="1"/>
          </p:cNvSpPr>
          <p:nvPr>
            <p:ph idx="1"/>
          </p:nvPr>
        </p:nvSpPr>
        <p:spPr>
          <a:xfrm>
            <a:off x="5029200" y="624568"/>
            <a:ext cx="6324598" cy="5412920"/>
          </a:xfrm>
        </p:spPr>
        <p:txBody>
          <a:bodyPr anchor="ctr">
            <a:normAutofit/>
          </a:bodyPr>
          <a:lstStyle/>
          <a:p>
            <a:r>
              <a:rPr lang="en-US" sz="2400"/>
              <a:t>Treatment - </a:t>
            </a:r>
            <a:r>
              <a:rPr lang="en-US" sz="2400" dirty="0"/>
              <a:t>An individual or family member can talk to a helpline specialist at 1-800-327-5050; Monday – Friday 8 am – 10 pm; Saturday and Sunday 8am – 6 pm.  A specialist can direct them to who and where to access treatment.  Information can also be accessed at their website </a:t>
            </a:r>
            <a:r>
              <a:rPr lang="en-US" sz="2400" u="sng" dirty="0">
                <a:hlinkClick r:id="rId2"/>
              </a:rPr>
              <a:t>www.helplinema.org</a:t>
            </a:r>
            <a:r>
              <a:rPr lang="en-US" sz="2400" dirty="0"/>
              <a:t>. </a:t>
            </a:r>
          </a:p>
          <a:p>
            <a:endParaRPr lang="en-US" sz="2400"/>
          </a:p>
          <a:p>
            <a:endParaRPr lang="en-US" sz="2400"/>
          </a:p>
          <a:p>
            <a:r>
              <a:rPr lang="en-US" sz="2400"/>
              <a:t>Relapse prevention resources </a:t>
            </a:r>
            <a:r>
              <a:rPr lang="en-US" sz="2400" u="sng">
                <a:hlinkClick r:id="rId3"/>
              </a:rPr>
              <a:t>https://helplinema.org/learn-more/treatment/recovery/relapse-prevention/</a:t>
            </a:r>
            <a:r>
              <a:rPr lang="en-US" sz="2400">
                <a:effectLst/>
              </a:rPr>
              <a:t> </a:t>
            </a:r>
          </a:p>
          <a:p>
            <a:endParaRPr lang="en-US" sz="2400"/>
          </a:p>
        </p:txBody>
      </p:sp>
      <p:grpSp>
        <p:nvGrpSpPr>
          <p:cNvPr id="5" name="Group 4">
            <a:extLst>
              <a:ext uri="{FF2B5EF4-FFF2-40B4-BE49-F238E27FC236}">
                <a16:creationId xmlns:a16="http://schemas.microsoft.com/office/drawing/2014/main" id="{A157322A-9929-BF46-84B4-797D34DA56E3}"/>
              </a:ext>
            </a:extLst>
          </p:cNvPr>
          <p:cNvGrpSpPr/>
          <p:nvPr/>
        </p:nvGrpSpPr>
        <p:grpSpPr>
          <a:xfrm>
            <a:off x="152400" y="6261460"/>
            <a:ext cx="4968240" cy="555184"/>
            <a:chOff x="152400" y="6261460"/>
            <a:chExt cx="7848600" cy="555184"/>
          </a:xfrm>
        </p:grpSpPr>
        <p:sp>
          <p:nvSpPr>
            <p:cNvPr id="6" name="Rectangle 5">
              <a:extLst>
                <a:ext uri="{FF2B5EF4-FFF2-40B4-BE49-F238E27FC236}">
                  <a16:creationId xmlns:a16="http://schemas.microsoft.com/office/drawing/2014/main" id="{44FFBF71-C880-5E4A-8C9C-1978DE21BC5E}"/>
                </a:ext>
              </a:extLst>
            </p:cNvPr>
            <p:cNvSpPr/>
            <p:nvPr/>
          </p:nvSpPr>
          <p:spPr>
            <a:xfrm>
              <a:off x="152400" y="6497443"/>
              <a:ext cx="7848600" cy="319201"/>
            </a:xfrm>
            <a:prstGeom prst="rect">
              <a:avLst/>
            </a:prstGeom>
            <a:solidFill>
              <a:srgbClr val="2B4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98F8A28-1794-E44D-A542-92EDEE0A73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7694" y="6261460"/>
              <a:ext cx="887412" cy="47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43446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445D6F-1288-8340-A155-4B29BA2A6A84}"/>
              </a:ext>
            </a:extLst>
          </p:cNvPr>
          <p:cNvSpPr/>
          <p:nvPr/>
        </p:nvSpPr>
        <p:spPr>
          <a:xfrm>
            <a:off x="84221" y="0"/>
            <a:ext cx="12023558" cy="6497676"/>
          </a:xfrm>
          <a:prstGeom prst="rect">
            <a:avLst/>
          </a:prstGeom>
        </p:spPr>
        <p:txBody>
          <a:bodyPr wrap="square">
            <a:spAutoFit/>
          </a:bodyPr>
          <a:lstStyle/>
          <a:p>
            <a:pPr algn="ctr">
              <a:lnSpc>
                <a:spcPct val="115000"/>
              </a:lnSpc>
            </a:pPr>
            <a:r>
              <a:rPr lang="en-US" sz="2000" b="1" dirty="0">
                <a:effectLst/>
                <a:latin typeface="Calibri" panose="020F0502020204030204" pitchFamily="34" charset="0"/>
                <a:ea typeface="Calibri" panose="020F0502020204030204" pitchFamily="34" charset="0"/>
                <a:cs typeface="Times New Roman" panose="02020603050405020304" pitchFamily="18" charset="0"/>
              </a:rPr>
              <a:t>Online/Phone Resources for Recovery Support, Parenting, and COVID-19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Compiled by Institute for Health and Recovery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RECOVERY SUPPORTS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a:latin typeface="Calibri" panose="020F0502020204030204" pitchFamily="34" charset="0"/>
                <a:ea typeface="Times New Roman" panose="02020603050405020304" pitchFamily="18" charset="0"/>
                <a:cs typeface="Calibri" panose="020F0502020204030204" pitchFamily="34" charset="0"/>
              </a:rPr>
              <a:t>The Mass. Substance Use Helpline </a:t>
            </a:r>
            <a:r>
              <a:rPr lang="en-US" dirty="0">
                <a:latin typeface="Calibri" panose="020F0502020204030204" pitchFamily="34" charset="0"/>
                <a:ea typeface="Times New Roman" panose="02020603050405020304" pitchFamily="18" charset="0"/>
                <a:cs typeface="Calibri" panose="020F0502020204030204" pitchFamily="34" charset="0"/>
              </a:rPr>
              <a:t>continues to offer referrals and general information about SUD, as well as links to resources available during the COVID-19 crisis </a:t>
            </a:r>
            <a:r>
              <a:rPr lang="en-US" sz="1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https://helplinema.org/covid-19-resources-for-ma/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050" dirty="0">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a:latin typeface="Calibri" panose="020F0502020204030204" pitchFamily="34" charset="0"/>
                <a:ea typeface="Times New Roman" panose="02020603050405020304" pitchFamily="18" charset="0"/>
                <a:cs typeface="Calibri" panose="020F0502020204030204" pitchFamily="34" charset="0"/>
              </a:rPr>
              <a:t>Alcoholics Anonymous</a:t>
            </a:r>
            <a:r>
              <a:rPr lang="en-US" dirty="0">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Calibri" panose="020F0502020204030204" pitchFamily="34" charset="0"/>
              </a:rPr>
              <a:t>AA Phone Meetings </a:t>
            </a:r>
            <a:r>
              <a:rPr lang="en-US"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t>http://aaphonemeetings.org/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Calibri" panose="020F0502020204030204" pitchFamily="34" charset="0"/>
              </a:rPr>
              <a:t>AA Western MA Intergroup Virtual Meetings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4"/>
              </a:rPr>
              <a:t>https://westernmassaa.org/aa-meeting-schedules</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AA </a:t>
            </a: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Espanol</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5"/>
              </a:rPr>
              <a:t>https://aa-intergroup.org/languages/index_es.html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AA Boston </a:t>
            </a:r>
            <a:r>
              <a:rPr lang="en-US"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6"/>
              </a:rPr>
              <a:t>https://aaboston.org/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Calibri" panose="020F0502020204030204" pitchFamily="34" charset="0"/>
              </a:rPr>
              <a:t>AA Search by State: </a:t>
            </a:r>
            <a:r>
              <a:rPr lang="en-US"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7"/>
              </a:rPr>
              <a:t>https://www.aa.org/pages/en_US/find-aa-resources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Calibri" panose="020F0502020204030204" pitchFamily="34" charset="0"/>
              </a:rPr>
              <a:t>AA Intergroup </a:t>
            </a:r>
            <a:r>
              <a:rPr lang="en-US"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8"/>
              </a:rPr>
              <a:t>http://aa-intergroup.org/</a:t>
            </a:r>
            <a:r>
              <a:rPr lang="en-US" dirty="0">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Calibri" panose="020F0502020204030204" pitchFamily="34" charset="0"/>
              </a:rPr>
              <a:t>AA Online </a:t>
            </a:r>
            <a:r>
              <a:rPr lang="en-US" dirty="0" err="1">
                <a:latin typeface="Calibri" panose="020F0502020204030204" pitchFamily="34" charset="0"/>
                <a:ea typeface="Calibri" panose="020F0502020204030204" pitchFamily="34" charset="0"/>
                <a:cs typeface="Calibri" panose="020F0502020204030204" pitchFamily="34" charset="0"/>
              </a:rPr>
              <a:t>Group</a:t>
            </a:r>
            <a:r>
              <a:rPr lang="en-US" u="sng" dirty="0" err="1">
                <a:solidFill>
                  <a:srgbClr val="0000FF"/>
                </a:solidFill>
                <a:latin typeface="Calibri" panose="020F0502020204030204" pitchFamily="34" charset="0"/>
                <a:ea typeface="Calibri" panose="020F0502020204030204" pitchFamily="34" charset="0"/>
                <a:cs typeface="Calibri" panose="020F0502020204030204" pitchFamily="34" charset="0"/>
                <a:hlinkClick r:id="rId9"/>
              </a:rPr>
              <a:t>https</a:t>
            </a:r>
            <a:r>
              <a:rPr lang="en-US"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9"/>
              </a:rPr>
              <a:t>://www.onlinegroupaa.org/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The Token Shop maintains a list of online meetings that is updated regularly.  You can search by day and time and they include the topics of specific meetings: </a:t>
            </a:r>
            <a:r>
              <a:rPr lang="en-US" sz="1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a:rPr>
              <a:t>https://www.thetokenshop.com/Online_AA_Meetings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en-US" b="1" dirty="0">
                <a:latin typeface="Calibri" panose="020F0502020204030204" pitchFamily="34" charset="0"/>
                <a:ea typeface="Times New Roman" panose="02020603050405020304" pitchFamily="18" charset="0"/>
                <a:cs typeface="Calibri" panose="020F0502020204030204" pitchFamily="34" charset="0"/>
              </a:rPr>
              <a:t>Pause a while </a:t>
            </a:r>
            <a:r>
              <a:rPr lang="en-US" dirty="0">
                <a:latin typeface="Calibri" panose="020F0502020204030204" pitchFamily="34" charset="0"/>
                <a:ea typeface="Times New Roman" panose="02020603050405020304" pitchFamily="18" charset="0"/>
                <a:cs typeface="Calibri" panose="020F0502020204030204" pitchFamily="34" charset="0"/>
              </a:rPr>
              <a:t>Free conference calls for AA meetings at 2pm every day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itchFamily="2"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Dial in number: 425-436-6360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itchFamily="2"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Access Code: 422932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9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AE14B1-CC46-F042-B2DF-12E654086980}"/>
              </a:ext>
            </a:extLst>
          </p:cNvPr>
          <p:cNvSpPr/>
          <p:nvPr/>
        </p:nvSpPr>
        <p:spPr>
          <a:xfrm>
            <a:off x="148856" y="0"/>
            <a:ext cx="13230259" cy="7363682"/>
          </a:xfrm>
          <a:prstGeom prst="rect">
            <a:avLst/>
          </a:prstGeom>
        </p:spPr>
        <p:txBody>
          <a:bodyPr wrap="square">
            <a:spAutoFit/>
          </a:bodyPr>
          <a:lstStyle/>
          <a:p>
            <a:pPr marL="1143000" marR="0">
              <a:lnSpc>
                <a:spcPct val="115000"/>
              </a:lnSpc>
              <a:spcBef>
                <a:spcPts val="0"/>
              </a:spcBef>
              <a:spcAft>
                <a:spcPts val="0"/>
              </a:spcAft>
            </a:pPr>
            <a:r>
              <a:rPr lang="en-US" sz="1050" dirty="0">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en-US" b="1" dirty="0">
                <a:latin typeface="Calibri" panose="020F0502020204030204" pitchFamily="34" charset="0"/>
                <a:ea typeface="Times New Roman" panose="02020603050405020304" pitchFamily="18" charset="0"/>
                <a:cs typeface="Calibri" panose="020F0502020204030204" pitchFamily="34" charset="0"/>
              </a:rPr>
              <a:t>A Virtual Awakening </a:t>
            </a:r>
            <a:r>
              <a:rPr lang="en-US" dirty="0">
                <a:latin typeface="Calibri" panose="020F0502020204030204" pitchFamily="34" charset="0"/>
                <a:ea typeface="Times New Roman" panose="02020603050405020304" pitchFamily="18" charset="0"/>
                <a:cs typeface="Calibri" panose="020F0502020204030204" pitchFamily="34" charset="0"/>
              </a:rPr>
              <a:t>Closed online AA meetings for women, trans, and non-binary people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Sun, Mon, Wed, Fri at 8:30pm EST, Thurs 1:00pm 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115000"/>
              </a:lnSpc>
            </a:pP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2"/>
              </a:rPr>
              <a:t>https://zoom.us/j/4822208285</a:t>
            </a: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914400" algn="l"/>
              </a:tabLst>
            </a:pPr>
            <a:r>
              <a:rPr lang="en-US" b="1" dirty="0">
                <a:latin typeface="Calibri" panose="020F0502020204030204" pitchFamily="34" charset="0"/>
                <a:ea typeface="Times New Roman" panose="02020603050405020304" pitchFamily="18" charset="0"/>
                <a:cs typeface="Calibri" panose="020F0502020204030204" pitchFamily="34" charset="0"/>
              </a:rPr>
              <a:t>Narcotics Anonymous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Calibri" panose="020F0502020204030204" pitchFamily="34" charset="0"/>
              </a:rPr>
              <a:t>New England Region of Narcotic Anonymous Virtual Meeting list: </a:t>
            </a:r>
            <a:r>
              <a:rPr lang="en-US"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t>https://nerna.org/nerna-virtual-meetings/</a:t>
            </a:r>
            <a:r>
              <a:rPr lang="en-US" dirty="0">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Phone meetings: </a:t>
            </a:r>
            <a:r>
              <a:rPr lang="en-US" u="sng" dirty="0">
                <a:solidFill>
                  <a:srgbClr val="1155CC"/>
                </a:solidFill>
                <a:latin typeface="Calibri" panose="020F0502020204030204" pitchFamily="34" charset="0"/>
                <a:ea typeface="Times New Roman" panose="02020603050405020304" pitchFamily="18" charset="0"/>
                <a:cs typeface="Calibri" panose="020F0502020204030204" pitchFamily="34" charset="0"/>
                <a:hlinkClick r:id="rId4"/>
              </a:rPr>
              <a:t>www.nabyphone.com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Global Online meetings: </a:t>
            </a:r>
            <a:r>
              <a:rPr lang="en-US" u="sng" dirty="0">
                <a:solidFill>
                  <a:srgbClr val="1155CC"/>
                </a:solidFill>
                <a:latin typeface="Calibri" panose="020F0502020204030204" pitchFamily="34" charset="0"/>
                <a:ea typeface="Times New Roman" panose="02020603050405020304" pitchFamily="18" charset="0"/>
                <a:cs typeface="Calibri" panose="020F0502020204030204" pitchFamily="34" charset="0"/>
                <a:hlinkClick r:id="rId5"/>
              </a:rPr>
              <a:t>https://virtual-na.org/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Calibri" panose="020F0502020204030204" pitchFamily="34" charset="0"/>
              </a:rPr>
              <a:t>Free NA Speaker Streaming 24-7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6"/>
              </a:rPr>
              <a:t>www.naspeaker.com</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Calibri" panose="020F0502020204030204" pitchFamily="34" charset="0"/>
              </a:rPr>
              <a:t>Never Alone Club Online Meetings  </a:t>
            </a:r>
            <a:r>
              <a:rPr lang="en-US"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7"/>
              </a:rPr>
              <a:t>https://www.neveraloneclub.org/</a:t>
            </a:r>
            <a:r>
              <a:rPr lang="en-US" u="sng" dirty="0">
                <a:solidFill>
                  <a:srgbClr val="0000FF"/>
                </a:solidFill>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NA in Multiple Languages</a:t>
            </a:r>
            <a:r>
              <a:rPr lang="en-US" b="1" dirty="0">
                <a:latin typeface="Calibri" panose="020F0502020204030204" pitchFamily="34" charset="0"/>
                <a:ea typeface="Times New Roman" panose="02020603050405020304" pitchFamily="18" charset="0"/>
                <a:cs typeface="Calibri" panose="020F0502020204030204" pitchFamily="34" charset="0"/>
              </a:rPr>
              <a:t>: </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8"/>
              </a:rPr>
              <a:t>https://virtual-na.org/meetings/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050" dirty="0">
                <a:effectLst/>
                <a:latin typeface="Calibri" panose="020F0502020204030204" pitchFamily="34" charset="0"/>
                <a:ea typeface="Calibri" panose="020F0502020204030204" pitchFamily="34" charset="0"/>
                <a:cs typeface="Calibri" panose="020F0502020204030204" pitchFamily="34" charset="0"/>
              </a:rPr>
              <a:t> </a:t>
            </a:r>
            <a:r>
              <a:rPr lang="en-US" b="1" dirty="0">
                <a:latin typeface="Calibri" panose="020F0502020204030204" pitchFamily="34" charset="0"/>
                <a:ea typeface="Calibri" panose="020F0502020204030204" pitchFamily="34" charset="0"/>
                <a:cs typeface="Times New Roman" panose="02020603050405020304" pitchFamily="18" charset="0"/>
              </a:rPr>
              <a:t>Cocaine Anonymous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offers online support and services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9"/>
              </a:rPr>
              <a:t>https://www.ca-online.org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a:latin typeface="Calibri" panose="020F0502020204030204" pitchFamily="34" charset="0"/>
                <a:ea typeface="Times New Roman" panose="02020603050405020304" pitchFamily="18" charset="0"/>
                <a:cs typeface="Times New Roman" panose="02020603050405020304" pitchFamily="18" charset="0"/>
              </a:rPr>
              <a:t>Recovery Speakers: </a:t>
            </a:r>
            <a:r>
              <a:rPr lang="en-US" dirty="0">
                <a:latin typeface="Calibri" panose="020F0502020204030204" pitchFamily="34" charset="0"/>
                <a:ea typeface="Times New Roman" panose="02020603050405020304" pitchFamily="18" charset="0"/>
                <a:cs typeface="Times New Roman" panose="02020603050405020304" pitchFamily="18" charset="0"/>
              </a:rPr>
              <a:t>Listen to recovery speakers from many different 12 step groups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pPr>
            <a:r>
              <a:rPr lang="en-US" u="sng" dirty="0">
                <a:solidFill>
                  <a:srgbClr val="1155CC"/>
                </a:solidFill>
                <a:latin typeface="Calibri" panose="020F0502020204030204" pitchFamily="34" charset="0"/>
                <a:ea typeface="Times New Roman" panose="02020603050405020304" pitchFamily="18" charset="0"/>
                <a:cs typeface="Times New Roman" panose="02020603050405020304" pitchFamily="18" charset="0"/>
                <a:hlinkClick r:id="rId10"/>
              </a:rPr>
              <a:t>www.recoveryspeakers.com</a:t>
            </a:r>
            <a:endParaRPr lang="en-US" u="sng" dirty="0">
              <a:solidFill>
                <a:srgbClr val="1155CC"/>
              </a:solidFill>
              <a:latin typeface="Calibri" panose="020F0502020204030204" pitchFamily="34" charset="0"/>
              <a:ea typeface="Times New Roman" panose="02020603050405020304" pitchFamily="18" charset="0"/>
              <a:cs typeface="Times New Roman" panose="02020603050405020304" pitchFamily="18" charset="0"/>
            </a:endParaRPr>
          </a:p>
          <a:p>
            <a:pPr indent="457200">
              <a:lnSpc>
                <a:spcPct val="115000"/>
              </a:lnSpc>
            </a:pPr>
            <a:r>
              <a:rPr lang="en-US" b="1" dirty="0">
                <a:latin typeface="Calibri" panose="020F0502020204030204" pitchFamily="34" charset="0"/>
                <a:ea typeface="Times New Roman" panose="02020603050405020304" pitchFamily="18" charset="0"/>
                <a:cs typeface="Calibri" panose="020F0502020204030204" pitchFamily="34" charset="0"/>
              </a:rPr>
              <a:t>Gamblers Anonymous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Massachusetts Hotline Number: 855-2CALLGA (855-222-5542), GA virtual Meeting on In the Rooms and  </a:t>
            </a:r>
          </a:p>
          <a:p>
            <a:pPr marL="457200" marR="0">
              <a:lnSpc>
                <a:spcPct val="115000"/>
              </a:lnSpc>
              <a:spcBef>
                <a:spcPts val="0"/>
              </a:spcBef>
              <a:spcAft>
                <a:spcPts val="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hosting phone meeting every night of the week from 9:00-11:00 PM Eastern time. Phone Number 712-770-4160 – </a:t>
            </a:r>
          </a:p>
          <a:p>
            <a:pPr marL="457200" marR="0">
              <a:lnSpc>
                <a:spcPct val="115000"/>
              </a:lnSpc>
              <a:spcBef>
                <a:spcPts val="0"/>
              </a:spcBef>
              <a:spcAft>
                <a:spcPts val="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Access Code 611704#.</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11"/>
              </a:rPr>
              <a:t> http://newenglandga.com/</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a:latin typeface="Calibri" panose="020F0502020204030204" pitchFamily="34" charset="0"/>
                <a:ea typeface="Calibri" panose="020F0502020204030204" pitchFamily="34" charset="0"/>
                <a:cs typeface="Times New Roman" panose="02020603050405020304" pitchFamily="18" charset="0"/>
              </a:rPr>
              <a:t>Marijuana Anonymous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2"/>
              </a:rPr>
              <a:t>http://marijuana-anonymous.org/find-a-meeting/</a:t>
            </a:r>
            <a:endPar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5720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3050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ECF49F-2037-9F4D-9F40-352589D18004}"/>
              </a:ext>
            </a:extLst>
          </p:cNvPr>
          <p:cNvSpPr/>
          <p:nvPr/>
        </p:nvSpPr>
        <p:spPr>
          <a:xfrm>
            <a:off x="1" y="0"/>
            <a:ext cx="12191999" cy="6563335"/>
          </a:xfrm>
          <a:prstGeom prst="rect">
            <a:avLst/>
          </a:prstGeom>
        </p:spPr>
        <p:txBody>
          <a:bodyPr wrap="square">
            <a:spAutoFit/>
          </a:bodyPr>
          <a:lstStyle/>
          <a:p>
            <a:pPr algn="ctr">
              <a:spcAft>
                <a:spcPts val="600"/>
              </a:spcAft>
            </a:pPr>
            <a:r>
              <a:rPr lang="en-US"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Resources for Family </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Impacted by Substance Use Disorders</a:t>
            </a:r>
            <a:endParaRPr lang="en-US"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Al-anon </a:t>
            </a: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Electronic meetings for anyone affected by alcoholism in a family member or friend</a:t>
            </a:r>
            <a:endParaRPr lang="en-US" dirty="0">
              <a:effectLst/>
              <a:latin typeface="Times New Roman" panose="02020603050405020304" pitchFamily="18" charset="0"/>
              <a:ea typeface="Calibri" panose="020F0502020204030204" pitchFamily="34" charset="0"/>
            </a:endParaRPr>
          </a:p>
          <a:p>
            <a:pPr indent="457200">
              <a:spcAft>
                <a:spcPts val="600"/>
              </a:spcAft>
            </a:pPr>
            <a:r>
              <a:rPr lang="en-US"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Al-anon.org/electronic-meetings</a:t>
            </a:r>
            <a:endParaRPr lang="en-US" dirty="0">
              <a:effectLst/>
              <a:latin typeface="Times New Roman" panose="02020603050405020304" pitchFamily="18" charset="0"/>
              <a:ea typeface="Calibri" panose="020F0502020204030204" pitchFamily="34" charset="0"/>
            </a:endParaRPr>
          </a:p>
          <a:p>
            <a:pPr>
              <a:spcAft>
                <a:spcPts val="600"/>
              </a:spcAft>
            </a:pPr>
            <a:r>
              <a:rPr lang="en-US" b="1"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Allies in Recovery </a:t>
            </a: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Online support for families dealing with a loved one’s addiction, using the evidence-based CRAFT method (Community Reinforcement and Family Training ); free for Massachusetts residents.</a:t>
            </a:r>
            <a:r>
              <a:rPr lang="en-US" dirty="0">
                <a:solidFill>
                  <a:srgbClr val="000000"/>
                </a:solidFill>
                <a:effectLst/>
                <a:latin typeface="Times New Roman" panose="02020603050405020304" pitchFamily="18" charset="0"/>
                <a:ea typeface="Calibri" panose="020F0502020204030204" pitchFamily="34" charset="0"/>
              </a:rPr>
              <a:t> </a:t>
            </a:r>
            <a:endParaRPr lang="en-US" dirty="0">
              <a:effectLst/>
              <a:latin typeface="Times New Roman" panose="02020603050405020304" pitchFamily="18" charset="0"/>
              <a:ea typeface="Calibri" panose="020F0502020204030204" pitchFamily="34" charset="0"/>
            </a:endParaRPr>
          </a:p>
          <a:p>
            <a:pPr indent="457200">
              <a:spcAft>
                <a:spcPts val="600"/>
              </a:spcAft>
            </a:pPr>
            <a:r>
              <a:rPr lang="en-US"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https://alliesinrecovery.net/</a:t>
            </a:r>
            <a:endParaRPr lang="en-US" dirty="0">
              <a:effectLst/>
              <a:latin typeface="Times New Roman" panose="02020603050405020304" pitchFamily="18" charset="0"/>
              <a:ea typeface="Calibri" panose="020F0502020204030204" pitchFamily="34" charset="0"/>
            </a:endParaRPr>
          </a:p>
          <a:p>
            <a:r>
              <a:rPr lang="en-US"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Learn to Cope</a:t>
            </a: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Times New Roman" panose="02020603050405020304" pitchFamily="18" charset="0"/>
              <a:ea typeface="Calibri" panose="020F0502020204030204" pitchFamily="34" charset="0"/>
            </a:endParaRPr>
          </a:p>
          <a:p>
            <a:pPr marL="457200" marR="0">
              <a:spcBef>
                <a:spcPts val="0"/>
              </a:spcBef>
              <a:spcAft>
                <a:spcPts val="600"/>
              </a:spcAft>
            </a:pPr>
            <a:r>
              <a:rPr lang="en-US"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4"/>
              </a:rPr>
              <a:t>https://www.learn2cope.org/</a:t>
            </a:r>
            <a:endParaRPr lang="en-US" dirty="0">
              <a:effectLst/>
              <a:latin typeface="Times New Roman" panose="02020603050405020304" pitchFamily="18" charset="0"/>
              <a:ea typeface="Calibri" panose="020F0502020204030204" pitchFamily="34" charset="0"/>
            </a:endParaRPr>
          </a:p>
          <a:p>
            <a:pPr>
              <a:spcAft>
                <a:spcPts val="600"/>
              </a:spcAft>
            </a:pPr>
            <a:r>
              <a:rPr lang="en-US"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Smart Recovery Family</a:t>
            </a: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Times New Roman" panose="02020603050405020304" pitchFamily="18" charset="0"/>
              <a:ea typeface="Calibri" panose="020F0502020204030204" pitchFamily="34" charset="0"/>
            </a:endParaRPr>
          </a:p>
          <a:p>
            <a:pPr indent="457200">
              <a:spcAft>
                <a:spcPts val="600"/>
              </a:spcAft>
            </a:pPr>
            <a:r>
              <a:rPr lang="en-US"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5"/>
              </a:rPr>
              <a:t>Smartrecovery.org/family</a:t>
            </a:r>
            <a:endParaRPr lang="en-US" dirty="0">
              <a:effectLst/>
              <a:latin typeface="Times New Roman" panose="02020603050405020304" pitchFamily="18" charset="0"/>
              <a:ea typeface="Calibri" panose="020F0502020204030204" pitchFamily="34" charset="0"/>
            </a:endParaRPr>
          </a:p>
          <a:p>
            <a:r>
              <a:rPr lang="en-US" u="none" strike="noStrik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Times New Roman" panose="02020603050405020304" pitchFamily="18" charset="0"/>
              <a:ea typeface="Calibri" panose="020F0502020204030204" pitchFamily="34" charset="0"/>
            </a:endParaRPr>
          </a:p>
          <a:p>
            <a:r>
              <a:rPr lang="en-US" b="1" u="sng" dirty="0">
                <a:solidFill>
                  <a:srgbClr val="000000"/>
                </a:solidFill>
                <a:effectLst/>
                <a:latin typeface="Calibri" panose="020F0502020204030204" pitchFamily="34" charset="0"/>
                <a:ea typeface="Calibri" panose="020F0502020204030204" pitchFamily="34" charset="0"/>
              </a:rPr>
              <a:t>FREE YOGA AND FITNESS</a:t>
            </a:r>
            <a:endParaRPr lang="en-US" dirty="0">
              <a:effectLst/>
              <a:latin typeface="Times New Roman" panose="02020603050405020304" pitchFamily="18" charset="0"/>
              <a:ea typeface="Calibri" panose="020F0502020204030204" pitchFamily="34" charset="0"/>
            </a:endParaRPr>
          </a:p>
          <a:p>
            <a:pPr>
              <a:lnSpc>
                <a:spcPct val="115000"/>
              </a:lnSpc>
              <a:spcAft>
                <a:spcPts val="600"/>
              </a:spcAft>
            </a:pPr>
            <a:r>
              <a:rPr lang="en-US"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Phoenix Gym</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offers a range of FREE virtual exercise classes (meditation, yoga, CrossFit, etc. for people in recovery. Every 2 hours from 7 am - 9pm   </a:t>
            </a:r>
            <a:r>
              <a:rPr lang="en-US"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6"/>
              </a:rPr>
              <a:t>https://thephoenix.org/virtual/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b="1"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Down Dog Yoga</a:t>
            </a:r>
            <a:r>
              <a:rPr lang="en-US"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a:t>
            </a:r>
            <a:r>
              <a:rPr lang="en-US"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7"/>
              </a:rPr>
              <a:t>https://www.downdogapp.com/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Trauma-informed Yoga/</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Trauma Institute in Boston: </a:t>
            </a:r>
            <a:r>
              <a:rPr lang="en-US"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https://www.traumasensitiveyoga.com/online-tctsy.html</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b="1"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Peloton App</a:t>
            </a:r>
            <a:r>
              <a:rPr lang="en-US"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(offering free trial for 90 days, no bike)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b="1" dirty="0" err="1">
                <a:solidFill>
                  <a:srgbClr val="212121"/>
                </a:solidFill>
                <a:effectLst/>
                <a:latin typeface="Calibri" panose="020F0502020204030204" pitchFamily="34" charset="0"/>
                <a:ea typeface="Times New Roman" panose="02020603050405020304" pitchFamily="18" charset="0"/>
              </a:rPr>
              <a:t>Alo</a:t>
            </a:r>
            <a:r>
              <a:rPr lang="en-US" b="1" dirty="0">
                <a:solidFill>
                  <a:srgbClr val="212121"/>
                </a:solidFill>
                <a:effectLst/>
                <a:latin typeface="Calibri" panose="020F0502020204030204" pitchFamily="34" charset="0"/>
                <a:ea typeface="Times New Roman" panose="02020603050405020304" pitchFamily="18" charset="0"/>
              </a:rPr>
              <a:t> Yoga:</a:t>
            </a:r>
            <a:r>
              <a:rPr lang="en-US" dirty="0">
                <a:solidFill>
                  <a:srgbClr val="212121"/>
                </a:solidFill>
                <a:effectLst/>
                <a:latin typeface="Calibri" panose="020F0502020204030204" pitchFamily="34" charset="0"/>
                <a:ea typeface="Times New Roman" panose="02020603050405020304" pitchFamily="18" charset="0"/>
              </a:rPr>
              <a:t> </a:t>
            </a:r>
            <a:r>
              <a:rPr lang="en-US" u="sng" dirty="0">
                <a:solidFill>
                  <a:srgbClr val="000000"/>
                </a:solidFill>
                <a:effectLst/>
                <a:latin typeface="Calibri" panose="020F0502020204030204" pitchFamily="34" charset="0"/>
                <a:ea typeface="Times New Roman" panose="02020603050405020304" pitchFamily="18" charset="0"/>
                <a:hlinkClick r:id="rId9"/>
              </a:rPr>
              <a:t>https://www.youtube.com/channel/UCJEi1foUiGObzzQM3QA2H5A</a:t>
            </a:r>
            <a:endParaRPr lang="en-US" dirty="0">
              <a:effectLst/>
              <a:latin typeface="Times New Roman" panose="02020603050405020304" pitchFamily="18" charset="0"/>
              <a:ea typeface="Calibri" panose="020F0502020204030204" pitchFamily="34" charset="0"/>
            </a:endParaRPr>
          </a:p>
          <a:p>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96876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345F-5BA7-1846-89D1-5599758A327E}"/>
              </a:ext>
            </a:extLst>
          </p:cNvPr>
          <p:cNvSpPr>
            <a:spLocks noGrp="1"/>
          </p:cNvSpPr>
          <p:nvPr>
            <p:ph type="title"/>
          </p:nvPr>
        </p:nvSpPr>
        <p:spPr>
          <a:xfrm>
            <a:off x="838200" y="365126"/>
            <a:ext cx="10515600" cy="506744"/>
          </a:xfrm>
        </p:spPr>
        <p:txBody>
          <a:bodyPr>
            <a:normAutofit fontScale="90000"/>
          </a:bodyPr>
          <a:lstStyle/>
          <a:p>
            <a:pPr algn="ctr"/>
            <a:br>
              <a:rPr lang="en-US" sz="1800" dirty="0"/>
            </a:br>
            <a:endParaRPr lang="en-US" sz="1800" dirty="0"/>
          </a:p>
        </p:txBody>
      </p:sp>
      <p:sp>
        <p:nvSpPr>
          <p:cNvPr id="3" name="Content Placeholder 2">
            <a:extLst>
              <a:ext uri="{FF2B5EF4-FFF2-40B4-BE49-F238E27FC236}">
                <a16:creationId xmlns:a16="http://schemas.microsoft.com/office/drawing/2014/main" id="{2CC67A53-071D-DE4F-BE37-F7145B368DAB}"/>
              </a:ext>
            </a:extLst>
          </p:cNvPr>
          <p:cNvSpPr>
            <a:spLocks noGrp="1"/>
          </p:cNvSpPr>
          <p:nvPr>
            <p:ph idx="1"/>
          </p:nvPr>
        </p:nvSpPr>
        <p:spPr>
          <a:xfrm>
            <a:off x="838200" y="1056536"/>
            <a:ext cx="10515600" cy="5120427"/>
          </a:xfrm>
        </p:spPr>
        <p:txBody>
          <a:bodyPr>
            <a:normAutofit fontScale="92500" lnSpcReduction="10000"/>
          </a:bodyPr>
          <a:lstStyle/>
          <a:p>
            <a:r>
              <a:rPr lang="en-US" dirty="0"/>
              <a:t>It is important to remember that physical distancing does not have to mean social distancing.  Social connections are important during these times.</a:t>
            </a:r>
          </a:p>
          <a:p>
            <a:endParaRPr lang="en-US" dirty="0"/>
          </a:p>
          <a:p>
            <a:pPr lvl="0"/>
            <a:r>
              <a:rPr lang="en-US" dirty="0"/>
              <a:t>People in both early and long-term recovery have added challenges.  The isolation created by the COVID 19 outbreak can heighten feelings of stress, worry, and anxiety. All of these feelings can trigger substance use.  The social isolation, loss of routines and structure that support recovery may lead to individual to self-medicate to cope- relapse.</a:t>
            </a:r>
          </a:p>
          <a:p>
            <a:pPr marL="0" lvl="0" indent="0">
              <a:buNone/>
            </a:pPr>
            <a:endParaRPr lang="en-US" dirty="0"/>
          </a:p>
          <a:p>
            <a:r>
              <a:rPr lang="en-US" dirty="0"/>
              <a:t>Families may also be experiencing an elevated level of stress due to parenting. Reach out to an individual’s family members, supports and/or  treatment providers to discuss ways in which the family can have additional points of contact for support.  </a:t>
            </a:r>
          </a:p>
        </p:txBody>
      </p:sp>
      <p:sp>
        <p:nvSpPr>
          <p:cNvPr id="6" name="TextBox 5">
            <a:extLst>
              <a:ext uri="{FF2B5EF4-FFF2-40B4-BE49-F238E27FC236}">
                <a16:creationId xmlns:a16="http://schemas.microsoft.com/office/drawing/2014/main" id="{EA9FEDCC-3092-1645-A2A8-04798745B768}"/>
              </a:ext>
            </a:extLst>
          </p:cNvPr>
          <p:cNvSpPr txBox="1"/>
          <p:nvPr/>
        </p:nvSpPr>
        <p:spPr>
          <a:xfrm>
            <a:off x="1339703" y="180460"/>
            <a:ext cx="8739962" cy="584775"/>
          </a:xfrm>
          <a:prstGeom prst="rect">
            <a:avLst/>
          </a:prstGeom>
          <a:noFill/>
        </p:spPr>
        <p:txBody>
          <a:bodyPr wrap="square" rtlCol="0">
            <a:spAutoFit/>
          </a:bodyPr>
          <a:lstStyle/>
          <a:p>
            <a:pPr algn="ctr"/>
            <a:r>
              <a:rPr lang="en-US" sz="3200" dirty="0"/>
              <a:t>Physical Distancing not Social Distancing</a:t>
            </a:r>
          </a:p>
        </p:txBody>
      </p:sp>
      <p:grpSp>
        <p:nvGrpSpPr>
          <p:cNvPr id="5" name="Group 4">
            <a:extLst>
              <a:ext uri="{FF2B5EF4-FFF2-40B4-BE49-F238E27FC236}">
                <a16:creationId xmlns:a16="http://schemas.microsoft.com/office/drawing/2014/main" id="{9351A48B-F087-2546-BC84-51A7D3E20B8B}"/>
              </a:ext>
            </a:extLst>
          </p:cNvPr>
          <p:cNvGrpSpPr/>
          <p:nvPr/>
        </p:nvGrpSpPr>
        <p:grpSpPr>
          <a:xfrm>
            <a:off x="4343400" y="6333930"/>
            <a:ext cx="7848600" cy="555184"/>
            <a:chOff x="152400" y="6261460"/>
            <a:chExt cx="7848600" cy="555184"/>
          </a:xfrm>
        </p:grpSpPr>
        <p:sp>
          <p:nvSpPr>
            <p:cNvPr id="7" name="Rectangle 6">
              <a:extLst>
                <a:ext uri="{FF2B5EF4-FFF2-40B4-BE49-F238E27FC236}">
                  <a16:creationId xmlns:a16="http://schemas.microsoft.com/office/drawing/2014/main" id="{EA929E0E-5163-0A43-82AA-78A1D3B944BB}"/>
                </a:ext>
              </a:extLst>
            </p:cNvPr>
            <p:cNvSpPr/>
            <p:nvPr/>
          </p:nvSpPr>
          <p:spPr>
            <a:xfrm>
              <a:off x="152400" y="6497443"/>
              <a:ext cx="7848600" cy="319201"/>
            </a:xfrm>
            <a:prstGeom prst="rect">
              <a:avLst/>
            </a:prstGeom>
            <a:solidFill>
              <a:srgbClr val="2B4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AF2349A-B51F-1540-BE56-98BFD4C0BB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7694" y="6261460"/>
              <a:ext cx="887412" cy="47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80471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4C48F10-180D-5F49-9082-0590880E609D}"/>
              </a:ext>
            </a:extLst>
          </p:cNvPr>
          <p:cNvSpPr>
            <a:spLocks noGrp="1"/>
          </p:cNvSpPr>
          <p:nvPr>
            <p:ph type="title" idx="4294967295"/>
          </p:nvPr>
        </p:nvSpPr>
        <p:spPr>
          <a:xfrm>
            <a:off x="958506" y="800392"/>
            <a:ext cx="10264697" cy="1212102"/>
          </a:xfrm>
        </p:spPr>
        <p:txBody>
          <a:bodyPr vert="horz" lIns="91440" tIns="45720" rIns="91440" bIns="45720" rtlCol="0" anchor="ctr">
            <a:normAutofit/>
          </a:bodyPr>
          <a:lstStyle/>
          <a:p>
            <a:r>
              <a:rPr lang="en-US" sz="2800" kern="1200" dirty="0">
                <a:solidFill>
                  <a:srgbClr val="FFFFFF"/>
                </a:solidFill>
                <a:latin typeface="+mj-lt"/>
                <a:ea typeface="+mj-ea"/>
                <a:cs typeface="+mj-cs"/>
              </a:rPr>
              <a:t>Suggestions to guide conversations with individuals and families for whom parental substance use is of concerns during COVID 19, </a:t>
            </a:r>
          </a:p>
        </p:txBody>
      </p:sp>
      <p:sp>
        <p:nvSpPr>
          <p:cNvPr id="3" name="Content Placeholder 2">
            <a:extLst>
              <a:ext uri="{FF2B5EF4-FFF2-40B4-BE49-F238E27FC236}">
                <a16:creationId xmlns:a16="http://schemas.microsoft.com/office/drawing/2014/main" id="{C61E8385-4C2E-3C42-AE56-0ECE1BC577B8}"/>
              </a:ext>
            </a:extLst>
          </p:cNvPr>
          <p:cNvSpPr>
            <a:spLocks noGrp="1"/>
          </p:cNvSpPr>
          <p:nvPr>
            <p:ph idx="4294967295"/>
          </p:nvPr>
        </p:nvSpPr>
        <p:spPr>
          <a:xfrm>
            <a:off x="1367624" y="2490436"/>
            <a:ext cx="9708995" cy="3567173"/>
          </a:xfrm>
        </p:spPr>
        <p:txBody>
          <a:bodyPr vert="horz" lIns="91440" tIns="45720" rIns="91440" bIns="45720" rtlCol="0" anchor="ctr">
            <a:normAutofit/>
          </a:bodyPr>
          <a:lstStyle/>
          <a:p>
            <a:pPr lvl="0"/>
            <a:r>
              <a:rPr lang="en-US" sz="1500" b="1" i="1" dirty="0"/>
              <a:t>Know where to refer people for help. </a:t>
            </a:r>
            <a:r>
              <a:rPr lang="en-US" sz="1500" dirty="0"/>
              <a:t>Massachusetts treatment providers are still open for help.  Many programs offer on-site services, are taking precautions or providing online and telehealth services.  An individual or family member can talk to a helpline specialist at 1-800-327-5050; Monday – Friday 8 am – 10 pm; Saturday and Sunday 8am – 6 pm.  A specialist can direct them to who and where to access treatment.  Information can also be accessed at their website </a:t>
            </a:r>
            <a:r>
              <a:rPr lang="en-US" sz="1500" u="sng" dirty="0">
                <a:hlinkClick r:id="rId2"/>
              </a:rPr>
              <a:t>www.helplinema.org</a:t>
            </a:r>
            <a:r>
              <a:rPr lang="en-US" sz="1500" dirty="0">
                <a:hlinkClick r:id="rId2"/>
              </a:rPr>
              <a:t>. </a:t>
            </a:r>
            <a:endParaRPr lang="en-US" sz="1500" dirty="0"/>
          </a:p>
          <a:p>
            <a:pPr lvl="0"/>
            <a:r>
              <a:rPr lang="en-US" sz="1500" b="1" i="1" dirty="0"/>
              <a:t>Recognize that this is a stressful time, validate and relay that it is okay to ask for help. </a:t>
            </a:r>
          </a:p>
          <a:p>
            <a:pPr lvl="1"/>
            <a:r>
              <a:rPr lang="en-US" sz="1500" dirty="0"/>
              <a:t>A sign of strength in any recovery journey is the ability to ask for help for both recovery and parenting. </a:t>
            </a:r>
          </a:p>
          <a:p>
            <a:pPr lvl="0"/>
            <a:r>
              <a:rPr lang="en-US" sz="1500" b="1" i="1" dirty="0"/>
              <a:t>Encourage parents/caregivers to maintain connected to their recovery supports and trusted love ones,  </a:t>
            </a:r>
          </a:p>
          <a:p>
            <a:pPr lvl="1"/>
            <a:r>
              <a:rPr lang="en-US" sz="1500" dirty="0"/>
              <a:t>Call, text, or email a trusted friend, family member or provider. Encourage them to ask for what they need.</a:t>
            </a:r>
          </a:p>
          <a:p>
            <a:pPr lvl="0"/>
            <a:r>
              <a:rPr lang="en-US" sz="1500" b="1" i="1" dirty="0"/>
              <a:t>Ensure individuals are reviewing their relapse plan.</a:t>
            </a:r>
            <a:r>
              <a:rPr lang="en-US" sz="1500" dirty="0"/>
              <a:t>   </a:t>
            </a:r>
          </a:p>
          <a:p>
            <a:pPr lvl="1"/>
            <a:r>
              <a:rPr lang="en-US" sz="1500" dirty="0"/>
              <a:t>Typically, a person who is involved in a treatment program, have created a plan of action to avoid a setback/relapse.  If a parent does not have one, a provider can support a parent to develop an appropriate plan.  </a:t>
            </a:r>
          </a:p>
          <a:p>
            <a:endParaRPr lang="en-US" sz="1500" dirty="0"/>
          </a:p>
        </p:txBody>
      </p:sp>
      <p:grpSp>
        <p:nvGrpSpPr>
          <p:cNvPr id="10" name="Group 9">
            <a:extLst>
              <a:ext uri="{FF2B5EF4-FFF2-40B4-BE49-F238E27FC236}">
                <a16:creationId xmlns:a16="http://schemas.microsoft.com/office/drawing/2014/main" id="{28D97467-4796-7348-B74F-1C9ED02CF430}"/>
              </a:ext>
            </a:extLst>
          </p:cNvPr>
          <p:cNvGrpSpPr/>
          <p:nvPr/>
        </p:nvGrpSpPr>
        <p:grpSpPr>
          <a:xfrm>
            <a:off x="4340352" y="6302817"/>
            <a:ext cx="7848600" cy="555184"/>
            <a:chOff x="152400" y="6261460"/>
            <a:chExt cx="7848600" cy="555184"/>
          </a:xfrm>
        </p:grpSpPr>
        <p:sp>
          <p:nvSpPr>
            <p:cNvPr id="11" name="Rectangle 10">
              <a:extLst>
                <a:ext uri="{FF2B5EF4-FFF2-40B4-BE49-F238E27FC236}">
                  <a16:creationId xmlns:a16="http://schemas.microsoft.com/office/drawing/2014/main" id="{42A03895-6A7B-BE42-BC15-87229ED0B5CC}"/>
                </a:ext>
              </a:extLst>
            </p:cNvPr>
            <p:cNvSpPr/>
            <p:nvPr/>
          </p:nvSpPr>
          <p:spPr>
            <a:xfrm>
              <a:off x="152400" y="6497443"/>
              <a:ext cx="7848600" cy="319201"/>
            </a:xfrm>
            <a:prstGeom prst="rect">
              <a:avLst/>
            </a:prstGeom>
            <a:solidFill>
              <a:srgbClr val="2B4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53B9B39-7B2E-2A48-9812-85AA1FA961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7694" y="6261460"/>
              <a:ext cx="887412" cy="47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72010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78C34B-8696-A544-9EE4-7D6B9EA17869}"/>
              </a:ext>
            </a:extLst>
          </p:cNvPr>
          <p:cNvSpPr/>
          <p:nvPr/>
        </p:nvSpPr>
        <p:spPr>
          <a:xfrm>
            <a:off x="893134" y="541176"/>
            <a:ext cx="11068711" cy="5878532"/>
          </a:xfrm>
          <a:prstGeom prst="rect">
            <a:avLst/>
          </a:prstGeom>
        </p:spPr>
        <p:txBody>
          <a:bodyPr wrap="square">
            <a:spAutoFit/>
          </a:bodyPr>
          <a:lstStyle/>
          <a:p>
            <a:pPr lvl="0"/>
            <a:r>
              <a:rPr lang="en-US" sz="2000" b="1" i="1" dirty="0"/>
              <a:t>Ensure parents have a plan for emergencies for themselves and their children.</a:t>
            </a:r>
            <a:r>
              <a:rPr lang="en-US" sz="2000" b="1" dirty="0"/>
              <a:t> For example;  if there is a relapse and/or if a parent were to become sick. </a:t>
            </a:r>
          </a:p>
          <a:p>
            <a:pPr marL="742950" lvl="1" indent="-285750">
              <a:buFont typeface="Arial" panose="020B0604020202020204" pitchFamily="34" charset="0"/>
              <a:buChar char="•"/>
            </a:pPr>
            <a:r>
              <a:rPr lang="en-US" sz="2000" dirty="0"/>
              <a:t>Remind parents their own health and wellbeing  continue to be an important part factor in their children’s wellbeing.</a:t>
            </a:r>
          </a:p>
          <a:p>
            <a:r>
              <a:rPr lang="en-US" sz="2000" b="1" i="1" dirty="0"/>
              <a:t>Support parents to identify online resources to supplement their plan, (see later slides and attachments)</a:t>
            </a:r>
            <a:endParaRPr lang="en-US" sz="2000" dirty="0"/>
          </a:p>
          <a:p>
            <a:pPr lvl="0"/>
            <a:r>
              <a:rPr lang="en-US" sz="2000" b="1" i="1" dirty="0"/>
              <a:t>Encourage parents to change the plan to meet any changing needs</a:t>
            </a:r>
            <a:r>
              <a:rPr lang="en-US" sz="2000" b="1" dirty="0"/>
              <a:t>.</a:t>
            </a:r>
            <a:r>
              <a:rPr lang="en-US" sz="2000" dirty="0"/>
              <a:t> </a:t>
            </a:r>
            <a:r>
              <a:rPr lang="en-US" sz="2000" i="1" dirty="0"/>
              <a:t> </a:t>
            </a:r>
            <a:endParaRPr lang="en-US" sz="2000" dirty="0"/>
          </a:p>
          <a:p>
            <a:pPr marL="285750" indent="-285750">
              <a:buFont typeface="Arial" panose="020B0604020202020204" pitchFamily="34" charset="0"/>
              <a:buChar char="•"/>
            </a:pPr>
            <a:r>
              <a:rPr lang="en-US" sz="2000" dirty="0"/>
              <a:t>Help them to think about the things they can do while staying safe during social distancing. Some things to consider adding to a plan are;    </a:t>
            </a:r>
          </a:p>
          <a:p>
            <a:pPr marL="742950" lvl="1" indent="-285750">
              <a:buFont typeface="Courier New" panose="02070309020205020404" pitchFamily="49" charset="0"/>
              <a:buChar char="o"/>
            </a:pPr>
            <a:r>
              <a:rPr lang="en-US" sz="2000" dirty="0"/>
              <a:t>Try mindfulness as part of the day.  There are many apps available.</a:t>
            </a:r>
          </a:p>
          <a:p>
            <a:pPr marL="742950" lvl="1" indent="-285750">
              <a:buFont typeface="Courier New" panose="02070309020205020404" pitchFamily="49" charset="0"/>
              <a:buChar char="o"/>
            </a:pPr>
            <a:r>
              <a:rPr lang="en-US" sz="2000" dirty="0"/>
              <a:t>Start and keep a gratitude journal. </a:t>
            </a:r>
          </a:p>
          <a:p>
            <a:pPr marL="742950" lvl="1" indent="-285750">
              <a:buFont typeface="Courier New" panose="02070309020205020404" pitchFamily="49" charset="0"/>
              <a:buChar char="o"/>
            </a:pPr>
            <a:r>
              <a:rPr lang="en-US" sz="2000" dirty="0"/>
              <a:t>Limit screen time.</a:t>
            </a:r>
          </a:p>
          <a:p>
            <a:pPr marL="742950" lvl="1" indent="-285750">
              <a:buFont typeface="Courier New" panose="02070309020205020404" pitchFamily="49" charset="0"/>
              <a:buChar char="o"/>
            </a:pPr>
            <a:r>
              <a:rPr lang="en-US" sz="2000" dirty="0"/>
              <a:t>Be active – take a walk, stretch or do yoga. </a:t>
            </a:r>
          </a:p>
          <a:p>
            <a:pPr marL="742950" lvl="1" indent="-285750">
              <a:buFont typeface="Courier New" panose="02070309020205020404" pitchFamily="49" charset="0"/>
              <a:buChar char="o"/>
            </a:pPr>
            <a:r>
              <a:rPr lang="en-US" sz="2000" dirty="0"/>
              <a:t>Watch your favorite television show or movie at home.  </a:t>
            </a:r>
          </a:p>
          <a:p>
            <a:pPr marL="742950" lvl="1" indent="-285750">
              <a:buFont typeface="Courier New" panose="02070309020205020404" pitchFamily="49" charset="0"/>
              <a:buChar char="o"/>
            </a:pPr>
            <a:r>
              <a:rPr lang="en-US" sz="2000" dirty="0"/>
              <a:t>Read a good book. </a:t>
            </a:r>
          </a:p>
          <a:p>
            <a:pPr marL="742950" lvl="1" indent="-285750">
              <a:buFont typeface="Courier New" panose="02070309020205020404" pitchFamily="49" charset="0"/>
              <a:buChar char="o"/>
            </a:pPr>
            <a:r>
              <a:rPr lang="en-US" sz="2000" dirty="0"/>
              <a:t>Write in a journal. </a:t>
            </a:r>
          </a:p>
          <a:p>
            <a:pPr lvl="0"/>
            <a:r>
              <a:rPr lang="en-US" sz="2000" i="1" dirty="0"/>
              <a:t>Let parents know you will want to hear what strategies they have tried</a:t>
            </a:r>
            <a:r>
              <a:rPr lang="en-US" sz="2000" dirty="0"/>
              <a:t>.  Ask what worked and what didn’t.  Encourage they keep trying. Additional relapse prevention resources can be found at </a:t>
            </a:r>
            <a:r>
              <a:rPr lang="en-US" sz="2000" u="sng" dirty="0">
                <a:hlinkClick r:id="rId2"/>
              </a:rPr>
              <a:t>https://helplinema.org/learn-more/treatment/recovery/relapse-prevention/</a:t>
            </a:r>
            <a:endParaRPr lang="en-US" sz="2000" u="sng" dirty="0"/>
          </a:p>
          <a:p>
            <a:pPr lvl="0"/>
            <a:endParaRPr lang="en-US" sz="1600" dirty="0"/>
          </a:p>
        </p:txBody>
      </p:sp>
      <p:grpSp>
        <p:nvGrpSpPr>
          <p:cNvPr id="3" name="Group 2">
            <a:extLst>
              <a:ext uri="{FF2B5EF4-FFF2-40B4-BE49-F238E27FC236}">
                <a16:creationId xmlns:a16="http://schemas.microsoft.com/office/drawing/2014/main" id="{3DAC8A40-247A-E14D-A49E-B4E3F4F6C2A8}"/>
              </a:ext>
            </a:extLst>
          </p:cNvPr>
          <p:cNvGrpSpPr/>
          <p:nvPr/>
        </p:nvGrpSpPr>
        <p:grpSpPr>
          <a:xfrm>
            <a:off x="4343400" y="6302816"/>
            <a:ext cx="7848600" cy="555184"/>
            <a:chOff x="152400" y="6261460"/>
            <a:chExt cx="7848600" cy="555184"/>
          </a:xfrm>
        </p:grpSpPr>
        <p:sp>
          <p:nvSpPr>
            <p:cNvPr id="5" name="Rectangle 4">
              <a:extLst>
                <a:ext uri="{FF2B5EF4-FFF2-40B4-BE49-F238E27FC236}">
                  <a16:creationId xmlns:a16="http://schemas.microsoft.com/office/drawing/2014/main" id="{9085DDF6-354C-2744-9BC3-F55EE2650AF8}"/>
                </a:ext>
              </a:extLst>
            </p:cNvPr>
            <p:cNvSpPr/>
            <p:nvPr/>
          </p:nvSpPr>
          <p:spPr>
            <a:xfrm>
              <a:off x="152400" y="6497443"/>
              <a:ext cx="7848600" cy="319201"/>
            </a:xfrm>
            <a:prstGeom prst="rect">
              <a:avLst/>
            </a:prstGeom>
            <a:solidFill>
              <a:srgbClr val="2B4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8B9BE88-2E87-AF4E-B338-D69540E484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7694" y="6261460"/>
              <a:ext cx="887412" cy="47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34282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89331B-4C43-C740-8EDD-FBB3124E6A5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5518299" y="808074"/>
            <a:ext cx="6514214" cy="5401696"/>
          </a:xfrm>
          <a:prstGeom prst="rect">
            <a:avLst/>
          </a:prstGeom>
          <a:noFill/>
        </p:spPr>
      </p:pic>
      <p:sp>
        <p:nvSpPr>
          <p:cNvPr id="13" name="Title 12">
            <a:extLst>
              <a:ext uri="{FF2B5EF4-FFF2-40B4-BE49-F238E27FC236}">
                <a16:creationId xmlns:a16="http://schemas.microsoft.com/office/drawing/2014/main" id="{449514CD-70B4-934E-A902-2687C49AE079}"/>
              </a:ext>
            </a:extLst>
          </p:cNvPr>
          <p:cNvSpPr>
            <a:spLocks noGrp="1"/>
          </p:cNvSpPr>
          <p:nvPr>
            <p:ph type="title"/>
          </p:nvPr>
        </p:nvSpPr>
        <p:spPr>
          <a:xfrm>
            <a:off x="159488" y="808074"/>
            <a:ext cx="4612537" cy="839972"/>
          </a:xfrm>
        </p:spPr>
        <p:txBody>
          <a:bodyPr>
            <a:normAutofit fontScale="90000"/>
          </a:bodyPr>
          <a:lstStyle/>
          <a:p>
            <a:br>
              <a:rPr lang="en-US" sz="4400" dirty="0"/>
            </a:br>
            <a:r>
              <a:rPr lang="en-US" dirty="0"/>
              <a:t>:</a:t>
            </a:r>
          </a:p>
        </p:txBody>
      </p:sp>
      <p:sp>
        <p:nvSpPr>
          <p:cNvPr id="12" name="Text Placeholder 11">
            <a:extLst>
              <a:ext uri="{FF2B5EF4-FFF2-40B4-BE49-F238E27FC236}">
                <a16:creationId xmlns:a16="http://schemas.microsoft.com/office/drawing/2014/main" id="{9675DE07-1BD3-9743-9761-EBAE72430D1F}"/>
              </a:ext>
            </a:extLst>
          </p:cNvPr>
          <p:cNvSpPr>
            <a:spLocks noGrp="1"/>
          </p:cNvSpPr>
          <p:nvPr>
            <p:ph type="body" sz="half" idx="2"/>
          </p:nvPr>
        </p:nvSpPr>
        <p:spPr>
          <a:xfrm>
            <a:off x="270579" y="1010094"/>
            <a:ext cx="3932237" cy="5305646"/>
          </a:xfrm>
        </p:spPr>
        <p:txBody>
          <a:bodyPr>
            <a:normAutofit/>
          </a:bodyPr>
          <a:lstStyle/>
          <a:p>
            <a:pPr lvl="0"/>
            <a:r>
              <a:rPr lang="en-US" dirty="0"/>
              <a:t>Have upfront, honest conversations about  concerns based on the risk factors.</a:t>
            </a:r>
            <a:endParaRPr lang="en-US" sz="2400" dirty="0"/>
          </a:p>
          <a:p>
            <a:pPr lvl="0"/>
            <a:r>
              <a:rPr lang="en-US" dirty="0"/>
              <a:t>Consider the family supports and engage them during the safety planning process</a:t>
            </a:r>
            <a:endParaRPr lang="en-US" sz="2400" dirty="0"/>
          </a:p>
          <a:p>
            <a:pPr lvl="0"/>
            <a:r>
              <a:rPr lang="en-US" dirty="0"/>
              <a:t>Have conversations with supports/family/providers  to identify how everyone can mitigate overdose risk and the subsequent impact on the children.</a:t>
            </a:r>
            <a:endParaRPr lang="en-US" sz="2000" dirty="0"/>
          </a:p>
          <a:p>
            <a:pPr lvl="0"/>
            <a:r>
              <a:rPr lang="en-US" dirty="0"/>
              <a:t>Examples of how a support can participate in a Safety Plan are:</a:t>
            </a:r>
            <a:endParaRPr lang="en-US" sz="2000" dirty="0"/>
          </a:p>
          <a:p>
            <a:pPr lvl="1"/>
            <a:r>
              <a:rPr lang="en-US" dirty="0"/>
              <a:t>Identify a person who can be in regular contact with the family to assess and respond to situations that place the children at risk. </a:t>
            </a:r>
          </a:p>
          <a:p>
            <a:pPr lvl="1"/>
            <a:r>
              <a:rPr lang="en-US" dirty="0"/>
              <a:t>Educate families on how to obtain Narcan from pharmacies or providers. </a:t>
            </a:r>
          </a:p>
          <a:p>
            <a:pPr lvl="1"/>
            <a:r>
              <a:rPr lang="en-US" dirty="0"/>
              <a:t>Discuss how children can keep themselves safe in moments of family crisis.  This may not always be appropriate based on family dynamics, developmental/behavioral health challenges of the child, etc.</a:t>
            </a:r>
            <a:endParaRPr lang="en-US" sz="1800" dirty="0"/>
          </a:p>
          <a:p>
            <a:endParaRPr lang="en-US" dirty="0"/>
          </a:p>
        </p:txBody>
      </p:sp>
      <p:sp>
        <p:nvSpPr>
          <p:cNvPr id="15" name="TextBox 14">
            <a:extLst>
              <a:ext uri="{FF2B5EF4-FFF2-40B4-BE49-F238E27FC236}">
                <a16:creationId xmlns:a16="http://schemas.microsoft.com/office/drawing/2014/main" id="{D10D6FB2-F8C0-F84D-818C-918F6AD21EC0}"/>
              </a:ext>
            </a:extLst>
          </p:cNvPr>
          <p:cNvSpPr txBox="1"/>
          <p:nvPr/>
        </p:nvSpPr>
        <p:spPr>
          <a:xfrm>
            <a:off x="770451" y="83486"/>
            <a:ext cx="10015869" cy="461665"/>
          </a:xfrm>
          <a:prstGeom prst="rect">
            <a:avLst/>
          </a:prstGeom>
          <a:noFill/>
        </p:spPr>
        <p:txBody>
          <a:bodyPr wrap="square" rtlCol="0">
            <a:spAutoFit/>
          </a:bodyPr>
          <a:lstStyle/>
          <a:p>
            <a:pPr algn="ctr"/>
            <a:r>
              <a:rPr lang="en-US" sz="2400" b="1" dirty="0"/>
              <a:t>How to address overdose risk with families</a:t>
            </a:r>
          </a:p>
        </p:txBody>
      </p:sp>
      <p:sp>
        <p:nvSpPr>
          <p:cNvPr id="11" name="TextBox 10">
            <a:extLst>
              <a:ext uri="{FF2B5EF4-FFF2-40B4-BE49-F238E27FC236}">
                <a16:creationId xmlns:a16="http://schemas.microsoft.com/office/drawing/2014/main" id="{3B5051A0-8FEB-B244-9E03-2014B12AAEBD}"/>
              </a:ext>
            </a:extLst>
          </p:cNvPr>
          <p:cNvSpPr txBox="1"/>
          <p:nvPr/>
        </p:nvSpPr>
        <p:spPr>
          <a:xfrm>
            <a:off x="1892595" y="167439"/>
            <a:ext cx="9058940" cy="924907"/>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0B5329B5-B1F1-7744-A83E-21346B24A740}"/>
              </a:ext>
            </a:extLst>
          </p:cNvPr>
          <p:cNvSpPr txBox="1"/>
          <p:nvPr/>
        </p:nvSpPr>
        <p:spPr>
          <a:xfrm>
            <a:off x="9250128" y="6405182"/>
            <a:ext cx="3072384" cy="369332"/>
          </a:xfrm>
          <a:prstGeom prst="rect">
            <a:avLst/>
          </a:prstGeom>
          <a:noFill/>
        </p:spPr>
        <p:txBody>
          <a:bodyPr wrap="square" rtlCol="0">
            <a:spAutoFit/>
          </a:bodyPr>
          <a:lstStyle/>
          <a:p>
            <a:r>
              <a:rPr lang="en-US" i="1" dirty="0">
                <a:solidFill>
                  <a:schemeClr val="accent1">
                    <a:lumMod val="75000"/>
                  </a:schemeClr>
                </a:solidFill>
              </a:rPr>
              <a:t>DPH/BSAS - Graphic</a:t>
            </a:r>
          </a:p>
        </p:txBody>
      </p:sp>
    </p:spTree>
    <p:extLst>
      <p:ext uri="{BB962C8B-B14F-4D97-AF65-F5344CB8AC3E}">
        <p14:creationId xmlns:p14="http://schemas.microsoft.com/office/powerpoint/2010/main" val="2670711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304801"/>
            <a:ext cx="7848600" cy="609600"/>
          </a:xfrm>
        </p:spPr>
        <p:txBody>
          <a:bodyPr/>
          <a:lstStyle/>
          <a:p>
            <a:pPr algn="ctr"/>
            <a:r>
              <a:rPr lang="en-US" sz="3600" dirty="0"/>
              <a:t>It Takes a village to raise a child!</a:t>
            </a:r>
          </a:p>
        </p:txBody>
      </p:sp>
      <p:sp>
        <p:nvSpPr>
          <p:cNvPr id="3" name="Subtitle 2"/>
          <p:cNvSpPr>
            <a:spLocks noGrp="1"/>
          </p:cNvSpPr>
          <p:nvPr>
            <p:ph type="subTitle" idx="1"/>
          </p:nvPr>
        </p:nvSpPr>
        <p:spPr>
          <a:xfrm>
            <a:off x="438912" y="1109472"/>
            <a:ext cx="10411968" cy="4255008"/>
          </a:xfrm>
        </p:spPr>
        <p:txBody>
          <a:bodyPr>
            <a:normAutofit fontScale="62500" lnSpcReduction="20000"/>
          </a:bodyPr>
          <a:lstStyle/>
          <a:p>
            <a:pPr marL="571500" indent="-571500" algn="l">
              <a:buFont typeface="Wingdings" panose="05000000000000000000" pitchFamily="2" charset="2"/>
              <a:buChar char="ü"/>
            </a:pPr>
            <a:r>
              <a:rPr lang="en-US" sz="3800" dirty="0"/>
              <a:t>Collaboration-with caretakers, community treatment providers, the Department, and families is crucial to providing the best outcomes possible.  </a:t>
            </a:r>
          </a:p>
          <a:p>
            <a:pPr marL="571500" indent="-571500" algn="l">
              <a:buFont typeface="Wingdings" panose="05000000000000000000" pitchFamily="2" charset="2"/>
              <a:buChar char="ü"/>
            </a:pPr>
            <a:endParaRPr lang="en-US" sz="3800" dirty="0"/>
          </a:p>
          <a:p>
            <a:pPr marL="571500" indent="-571500" algn="l">
              <a:buFont typeface="Wingdings" panose="05000000000000000000" pitchFamily="2" charset="2"/>
              <a:buChar char="ü"/>
            </a:pPr>
            <a:r>
              <a:rPr lang="en-US" sz="3800" dirty="0"/>
              <a:t>Educate self- know the signs and symptoms of your loved ones.</a:t>
            </a:r>
          </a:p>
          <a:p>
            <a:pPr marL="571500" indent="-571500" algn="l">
              <a:buFont typeface="Wingdings" panose="05000000000000000000" pitchFamily="2" charset="2"/>
              <a:buChar char="ü"/>
            </a:pPr>
            <a:endParaRPr lang="en-US" sz="3800" dirty="0"/>
          </a:p>
          <a:p>
            <a:pPr marL="571500" indent="-571500" algn="l">
              <a:buFont typeface="Wingdings" panose="05000000000000000000" pitchFamily="2" charset="2"/>
              <a:buChar char="ü"/>
            </a:pPr>
            <a:r>
              <a:rPr lang="en-US" sz="3800" dirty="0"/>
              <a:t>Identify your professional and personal supports that you can turn to during a crisis.</a:t>
            </a:r>
          </a:p>
          <a:p>
            <a:pPr marL="571500" indent="-571500" algn="l">
              <a:buFont typeface="Wingdings" panose="05000000000000000000" pitchFamily="2" charset="2"/>
              <a:buChar char="ü"/>
            </a:pPr>
            <a:endParaRPr lang="en-US" sz="3800" dirty="0"/>
          </a:p>
          <a:p>
            <a:pPr marL="571500" indent="-571500" algn="l">
              <a:buFont typeface="Wingdings" panose="05000000000000000000" pitchFamily="2" charset="2"/>
              <a:buChar char="ü"/>
            </a:pPr>
            <a:r>
              <a:rPr lang="en-US" sz="3800" dirty="0"/>
              <a:t>Maintaining open communication with family members – including children in the family.  </a:t>
            </a:r>
          </a:p>
          <a:p>
            <a:pPr algn="l"/>
            <a:endParaRPr lang="en-US" sz="3800" dirty="0"/>
          </a:p>
          <a:p>
            <a:pPr marL="571500" indent="-571500" algn="l">
              <a:buFont typeface="Wingdings" panose="05000000000000000000" pitchFamily="2" charset="2"/>
              <a:buChar char="ü"/>
            </a:pPr>
            <a:r>
              <a:rPr lang="en-US" sz="3800" dirty="0"/>
              <a:t>No one can do this in isolation!</a:t>
            </a:r>
          </a:p>
          <a:p>
            <a:pPr marL="571500" indent="-571500" algn="l">
              <a:buFont typeface="Wingdings" panose="05000000000000000000" pitchFamily="2" charset="2"/>
              <a:buChar char="ü"/>
            </a:pPr>
            <a:endParaRPr lang="en-US" sz="3800" dirty="0"/>
          </a:p>
          <a:p>
            <a:pPr algn="l"/>
            <a:endParaRPr lang="en-US" dirty="0"/>
          </a:p>
        </p:txBody>
      </p:sp>
      <p:sp>
        <p:nvSpPr>
          <p:cNvPr id="4" name="TextBox 3">
            <a:extLst>
              <a:ext uri="{FF2B5EF4-FFF2-40B4-BE49-F238E27FC236}">
                <a16:creationId xmlns:a16="http://schemas.microsoft.com/office/drawing/2014/main" id="{6EF44F6D-D2A0-2A4F-ABEA-DD66061095BD}"/>
              </a:ext>
            </a:extLst>
          </p:cNvPr>
          <p:cNvSpPr txBox="1"/>
          <p:nvPr/>
        </p:nvSpPr>
        <p:spPr>
          <a:xfrm>
            <a:off x="219456" y="5620512"/>
            <a:ext cx="11814048" cy="923330"/>
          </a:xfrm>
          <a:prstGeom prst="rect">
            <a:avLst/>
          </a:prstGeom>
          <a:noFill/>
        </p:spPr>
        <p:txBody>
          <a:bodyPr wrap="square" rtlCol="0">
            <a:spAutoFit/>
          </a:bodyPr>
          <a:lstStyle/>
          <a:p>
            <a:r>
              <a:rPr lang="en-US" b="1" i="1" dirty="0"/>
              <a:t>No one organization or system can address all of the substance use challenges facing families and communities.  Ensuring child safety and family health requires collaboration and partnerships among families, professionals, agencies, organizations and communities</a:t>
            </a:r>
            <a:r>
              <a:rPr lang="en-US" sz="900" b="1" dirty="0"/>
              <a:t>, (Mass Family Recovery Collaborative, 2005).</a:t>
            </a:r>
          </a:p>
        </p:txBody>
      </p:sp>
      <p:grpSp>
        <p:nvGrpSpPr>
          <p:cNvPr id="5" name="Group 4">
            <a:extLst>
              <a:ext uri="{FF2B5EF4-FFF2-40B4-BE49-F238E27FC236}">
                <a16:creationId xmlns:a16="http://schemas.microsoft.com/office/drawing/2014/main" id="{70A39C6F-A86E-9D41-89FC-0B23147EBF52}"/>
              </a:ext>
            </a:extLst>
          </p:cNvPr>
          <p:cNvGrpSpPr/>
          <p:nvPr/>
        </p:nvGrpSpPr>
        <p:grpSpPr>
          <a:xfrm>
            <a:off x="4343400" y="6302816"/>
            <a:ext cx="7848600" cy="555184"/>
            <a:chOff x="152400" y="6261460"/>
            <a:chExt cx="7848600" cy="555184"/>
          </a:xfrm>
        </p:grpSpPr>
        <p:sp>
          <p:nvSpPr>
            <p:cNvPr id="6" name="Rectangle 5">
              <a:extLst>
                <a:ext uri="{FF2B5EF4-FFF2-40B4-BE49-F238E27FC236}">
                  <a16:creationId xmlns:a16="http://schemas.microsoft.com/office/drawing/2014/main" id="{9E5B4C06-8E7B-8944-8150-D606B0791ABA}"/>
                </a:ext>
              </a:extLst>
            </p:cNvPr>
            <p:cNvSpPr/>
            <p:nvPr/>
          </p:nvSpPr>
          <p:spPr>
            <a:xfrm>
              <a:off x="152400" y="6497443"/>
              <a:ext cx="7848600" cy="319201"/>
            </a:xfrm>
            <a:prstGeom prst="rect">
              <a:avLst/>
            </a:prstGeom>
            <a:solidFill>
              <a:srgbClr val="2B4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2154C50-68D7-AE4A-A86E-6BA29AB115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7694" y="6261460"/>
              <a:ext cx="887412" cy="47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4127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929" y="629266"/>
            <a:ext cx="6586491" cy="1676603"/>
          </a:xfrm>
        </p:spPr>
        <p:txBody>
          <a:bodyPr vert="horz" lIns="91440" tIns="45720" rIns="91440" bIns="45720" rtlCol="0" anchor="ctr">
            <a:normAutofit fontScale="90000"/>
          </a:bodyPr>
          <a:lstStyle/>
          <a:p>
            <a:pPr algn="l"/>
            <a:r>
              <a:rPr lang="en-US" sz="4100" b="1"/>
              <a:t>Effects of Recovery on Children</a:t>
            </a:r>
            <a:br>
              <a:rPr lang="en-US" sz="4100"/>
            </a:br>
            <a:endParaRPr lang="en-US" sz="4100"/>
          </a:p>
        </p:txBody>
      </p:sp>
      <p:sp>
        <p:nvSpPr>
          <p:cNvPr id="3" name="Subtitle 2"/>
          <p:cNvSpPr>
            <a:spLocks noGrp="1"/>
          </p:cNvSpPr>
          <p:nvPr>
            <p:ph type="subTitle" idx="1"/>
          </p:nvPr>
        </p:nvSpPr>
        <p:spPr>
          <a:xfrm>
            <a:off x="648930" y="2438400"/>
            <a:ext cx="6586489" cy="3785419"/>
          </a:xfrm>
        </p:spPr>
        <p:txBody>
          <a:bodyPr vert="horz" lIns="91440" tIns="45720" rIns="91440" bIns="45720" rtlCol="0">
            <a:normAutofit/>
          </a:bodyPr>
          <a:lstStyle/>
          <a:p>
            <a:pPr marL="342900" indent="-228600" algn="l">
              <a:buFont typeface="Arial" panose="020B0604020202020204" pitchFamily="34" charset="0"/>
              <a:buChar char="•"/>
            </a:pPr>
            <a:r>
              <a:rPr lang="en-US" sz="2200" i="0" dirty="0"/>
              <a:t>Children feel safe</a:t>
            </a:r>
          </a:p>
          <a:p>
            <a:pPr marL="342900" indent="-228600" algn="l">
              <a:buFont typeface="Arial" panose="020B0604020202020204" pitchFamily="34" charset="0"/>
              <a:buChar char="•"/>
            </a:pPr>
            <a:r>
              <a:rPr lang="en-US" sz="2200" i="0" dirty="0"/>
              <a:t>Children have a role in the family that is within cultural norms or is age-appropriate</a:t>
            </a:r>
          </a:p>
          <a:p>
            <a:pPr marL="342900" indent="-228600" algn="l">
              <a:buFont typeface="Arial" panose="020B0604020202020204" pitchFamily="34" charset="0"/>
              <a:buChar char="•"/>
            </a:pPr>
            <a:r>
              <a:rPr lang="en-US" sz="2200" i="0" dirty="0"/>
              <a:t>Children have healthy role models</a:t>
            </a:r>
          </a:p>
          <a:p>
            <a:pPr marL="342900" indent="-228600" algn="l">
              <a:buFont typeface="Arial" panose="020B0604020202020204" pitchFamily="34" charset="0"/>
              <a:buChar char="•"/>
            </a:pPr>
            <a:r>
              <a:rPr lang="en-US" sz="2200" i="0" dirty="0"/>
              <a:t>Children develop healthy boundaries</a:t>
            </a:r>
          </a:p>
          <a:p>
            <a:pPr marL="342900" indent="-228600" algn="l">
              <a:buFont typeface="Arial" panose="020B0604020202020204" pitchFamily="34" charset="0"/>
              <a:buChar char="•"/>
            </a:pPr>
            <a:r>
              <a:rPr lang="en-US" sz="2200" i="0" dirty="0"/>
              <a:t>Children move away from “Don’t talk, Don’t trust, Don’t feel”</a:t>
            </a:r>
          </a:p>
          <a:p>
            <a:pPr marL="342900" indent="-228600" algn="l">
              <a:buFont typeface="Arial" panose="020B0604020202020204" pitchFamily="34" charset="0"/>
              <a:buChar char="•"/>
            </a:pPr>
            <a:r>
              <a:rPr lang="en-US" sz="2200" i="0" dirty="0"/>
              <a:t>Children understand that they didn’t “Cause it, Can’t cure it and Can’t control it.”  Foster Parents can help reinforce this important message to kids.</a:t>
            </a:r>
          </a:p>
          <a:p>
            <a:pPr indent="-228600" algn="l">
              <a:buFont typeface="Arial" panose="020B0604020202020204" pitchFamily="34" charset="0"/>
              <a:buChar char="•"/>
            </a:pPr>
            <a:endParaRPr lang="en-US" sz="22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 b="1370"/>
          <a:stretch/>
        </p:blipFill>
        <p:spPr bwMode="auto">
          <a:xfrm>
            <a:off x="7556408" y="10"/>
            <a:ext cx="4635591" cy="685799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a:extLst>
              <a:ext uri="{FF2B5EF4-FFF2-40B4-BE49-F238E27FC236}">
                <a16:creationId xmlns:a16="http://schemas.microsoft.com/office/drawing/2014/main" id="{1908EFAC-477A-194D-BB25-A02E17B21991}"/>
              </a:ext>
            </a:extLst>
          </p:cNvPr>
          <p:cNvGrpSpPr/>
          <p:nvPr/>
        </p:nvGrpSpPr>
        <p:grpSpPr>
          <a:xfrm>
            <a:off x="152400" y="6261460"/>
            <a:ext cx="7404008" cy="555184"/>
            <a:chOff x="152400" y="6261460"/>
            <a:chExt cx="7848600" cy="555184"/>
          </a:xfrm>
        </p:grpSpPr>
        <p:sp>
          <p:nvSpPr>
            <p:cNvPr id="6" name="Rectangle 5">
              <a:extLst>
                <a:ext uri="{FF2B5EF4-FFF2-40B4-BE49-F238E27FC236}">
                  <a16:creationId xmlns:a16="http://schemas.microsoft.com/office/drawing/2014/main" id="{21AF1B13-E3C0-B748-9D00-E684D74D5D62}"/>
                </a:ext>
              </a:extLst>
            </p:cNvPr>
            <p:cNvSpPr/>
            <p:nvPr/>
          </p:nvSpPr>
          <p:spPr>
            <a:xfrm>
              <a:off x="152400" y="6497443"/>
              <a:ext cx="7848600" cy="319201"/>
            </a:xfrm>
            <a:prstGeom prst="rect">
              <a:avLst/>
            </a:prstGeom>
            <a:solidFill>
              <a:srgbClr val="2B4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C7952A2-E4A7-994F-9E79-3E05510032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7694" y="6261460"/>
              <a:ext cx="887412" cy="47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97385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BDF15F-72A5-4D4C-AE2C-925730F79626}"/>
              </a:ext>
            </a:extLst>
          </p:cNvPr>
          <p:cNvPicPr>
            <a:picLocks noChangeAspect="1"/>
          </p:cNvPicPr>
          <p:nvPr/>
        </p:nvPicPr>
        <p:blipFill>
          <a:blip r:embed="rId3"/>
          <a:stretch>
            <a:fillRect/>
          </a:stretch>
        </p:blipFill>
        <p:spPr>
          <a:xfrm>
            <a:off x="1658470" y="0"/>
            <a:ext cx="8875059" cy="6858000"/>
          </a:xfrm>
          <a:prstGeom prst="rect">
            <a:avLst/>
          </a:prstGeom>
        </p:spPr>
      </p:pic>
    </p:spTree>
    <p:extLst>
      <p:ext uri="{BB962C8B-B14F-4D97-AF65-F5344CB8AC3E}">
        <p14:creationId xmlns:p14="http://schemas.microsoft.com/office/powerpoint/2010/main" val="51376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C02E50-789E-6648-887D-19651D14DC63}"/>
              </a:ext>
            </a:extLst>
          </p:cNvPr>
          <p:cNvPicPr>
            <a:picLocks noChangeAspect="1"/>
          </p:cNvPicPr>
          <p:nvPr/>
        </p:nvPicPr>
        <p:blipFill>
          <a:blip r:embed="rId3"/>
          <a:stretch>
            <a:fillRect/>
          </a:stretch>
        </p:blipFill>
        <p:spPr>
          <a:xfrm>
            <a:off x="1658470" y="0"/>
            <a:ext cx="8875059" cy="6858000"/>
          </a:xfrm>
          <a:prstGeom prst="rect">
            <a:avLst/>
          </a:prstGeom>
        </p:spPr>
      </p:pic>
    </p:spTree>
    <p:extLst>
      <p:ext uri="{BB962C8B-B14F-4D97-AF65-F5344CB8AC3E}">
        <p14:creationId xmlns:p14="http://schemas.microsoft.com/office/powerpoint/2010/main" val="3238231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2373</Words>
  <Application>Microsoft Macintosh PowerPoint</Application>
  <PresentationFormat>Widescreen</PresentationFormat>
  <Paragraphs>163</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Courier New</vt:lpstr>
      <vt:lpstr>Times New Roman</vt:lpstr>
      <vt:lpstr>Wingdings</vt:lpstr>
      <vt:lpstr>Office Theme</vt:lpstr>
      <vt:lpstr>Parental Substance Use Covid 19 Resources</vt:lpstr>
      <vt:lpstr> </vt:lpstr>
      <vt:lpstr>Suggestions to guide conversations with individuals and families for whom parental substance use is of concerns during COVID 19, </vt:lpstr>
      <vt:lpstr>PowerPoint Presentation</vt:lpstr>
      <vt:lpstr> :</vt:lpstr>
      <vt:lpstr>It Takes a village to raise a child!</vt:lpstr>
      <vt:lpstr>Effects of Recovery on Children </vt:lpstr>
      <vt:lpstr>PowerPoint Presentation</vt:lpstr>
      <vt:lpstr>PowerPoint Presentation</vt:lpstr>
      <vt:lpstr>Children Impacted by Parental Substance Use</vt:lpstr>
      <vt:lpstr>Resources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Use Disorders</dc:title>
  <dc:creator>kim shapiro</dc:creator>
  <cp:lastModifiedBy>kim shapiro</cp:lastModifiedBy>
  <cp:revision>17</cp:revision>
  <cp:lastPrinted>2020-05-22T16:21:23Z</cp:lastPrinted>
  <dcterms:created xsi:type="dcterms:W3CDTF">2020-05-21T22:08:48Z</dcterms:created>
  <dcterms:modified xsi:type="dcterms:W3CDTF">2020-05-29T17:44:38Z</dcterms:modified>
</cp:coreProperties>
</file>